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58" r:id="rId6"/>
    <p:sldId id="259" r:id="rId7"/>
    <p:sldId id="264" r:id="rId8"/>
    <p:sldId id="260"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43"/>
    <p:restoredTop sz="94694"/>
  </p:normalViewPr>
  <p:slideViewPr>
    <p:cSldViewPr snapToGrid="0" snapToObjects="1">
      <p:cViewPr>
        <p:scale>
          <a:sx n="116" d="100"/>
          <a:sy n="116" d="100"/>
        </p:scale>
        <p:origin x="-125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59F7F-F073-E146-9EED-35C0B11C8D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01502959-CFE9-2146-A525-6865D0F24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3B975877-884F-DF4A-B737-D20B6C3A2631}"/>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360F096B-0C61-C14A-BEB0-D19E0996C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B4381C-1902-184B-99A3-7DB60F328E82}"/>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3886565310"/>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81659-FAD8-B442-B49C-FD2EE969C9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FA79AC6-24FF-BC4B-9A3F-44EC629E3AD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9E2874B-9FF3-BC41-85C6-14629F463A48}"/>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5106FBC8-B49E-2F4E-B7B9-3C3D034DE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2CCFF7-EE81-4742-89B8-ECF1662E2277}"/>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4095017872"/>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82D4F9-65DD-D148-AB19-1FBE6F21DA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012C738-A0C5-6547-9C05-D825E170CA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9772BA2-50C3-2244-BA82-4E1390453F59}"/>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FDADA4A9-1705-6D4D-9B77-BF41906C7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4D0175-9CCE-AE41-ADB9-3A25E7A9392E}"/>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526865266"/>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D8C39-E7BE-9B4E-A307-1B0981ED80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EEC7C40-DD03-3143-A635-AF96154664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C48D395-7BA0-DE4D-B674-9B2F0EAEA911}"/>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FAB416CE-E3F1-3546-87BE-874D374CD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669788-BE53-5A41-8EB7-7073FCB4197D}"/>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1559355406"/>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5FD00-909F-644C-85BB-AB537DE6CA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AF23412-69CB-BA4A-9D1B-977B8C2EE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49AC027-1E41-4749-BC32-69DC2DD4E882}"/>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FFF6B214-6888-C44D-A925-74D310070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2E71AC-AF97-5045-A829-DA203BAFDE7E}"/>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1097752087"/>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D8A17-A063-5E43-9FBB-15EAFB7495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18556A5C-CE1C-E646-9130-93420EA8D2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84B48802-CA5C-CA43-BD41-54ED524895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003F58C8-332C-244F-8FE9-B6052D9BAE64}"/>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6" name="Footer Placeholder 5">
            <a:extLst>
              <a:ext uri="{FF2B5EF4-FFF2-40B4-BE49-F238E27FC236}">
                <a16:creationId xmlns:a16="http://schemas.microsoft.com/office/drawing/2014/main" xmlns="" id="{D951CB6A-0648-A240-97ED-1E986A8F7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DC62A9-7A53-6C48-B7B4-0C2838DF6A52}"/>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1973241023"/>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C7D61-37B3-2E4D-B9E4-6E7B4CA1D23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DFFA132-D7E4-B842-8D85-FBFA115CD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C71445C-CEA8-CC43-A798-D075533D24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52ED8E5C-CF38-FF4A-8957-1B20B949C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23FAE9D-CECA-E442-B207-4A331E5AE8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3FBC3E6B-FFA3-1B4E-9D2B-16342DE1B792}"/>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8" name="Footer Placeholder 7">
            <a:extLst>
              <a:ext uri="{FF2B5EF4-FFF2-40B4-BE49-F238E27FC236}">
                <a16:creationId xmlns:a16="http://schemas.microsoft.com/office/drawing/2014/main" xmlns="" id="{9DBC75EC-F930-594B-85BF-A0987A629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CF9439-D1AA-CC43-8096-CE9CA7E3AA2D}"/>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2153404647"/>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52D06-41C6-E741-8AAB-7B9BD63F83B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8015ADAB-941E-5344-B899-6515E5AFFB90}"/>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4" name="Footer Placeholder 3">
            <a:extLst>
              <a:ext uri="{FF2B5EF4-FFF2-40B4-BE49-F238E27FC236}">
                <a16:creationId xmlns:a16="http://schemas.microsoft.com/office/drawing/2014/main" xmlns="" id="{624DF441-7AF3-1C44-A7D6-7D83F04BF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ED5D36E-A3CB-0C42-AA7A-FB86F78A0681}"/>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3511041084"/>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E5A429-E53B-0B41-B868-76A7AA049153}"/>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3" name="Footer Placeholder 2">
            <a:extLst>
              <a:ext uri="{FF2B5EF4-FFF2-40B4-BE49-F238E27FC236}">
                <a16:creationId xmlns:a16="http://schemas.microsoft.com/office/drawing/2014/main" xmlns="" id="{F6787F6F-769D-9745-A843-D5B1B7E465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254A56-06CB-C04D-B3EF-D9E4F7677110}"/>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2433102164"/>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3613A-0473-CB42-8E80-BB92918E0C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74BBB1C-D908-E249-9E27-E0930D2E3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D47374D7-3934-524C-B40B-889297AA5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1D71CE5-C896-9F43-8056-D5AC0F9DCB02}"/>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6" name="Footer Placeholder 5">
            <a:extLst>
              <a:ext uri="{FF2B5EF4-FFF2-40B4-BE49-F238E27FC236}">
                <a16:creationId xmlns:a16="http://schemas.microsoft.com/office/drawing/2014/main" xmlns="" id="{034EB4F0-F537-FD42-9797-7118210D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982AD3-5E3D-984C-8652-84D8C9D0D0EC}"/>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2686725751"/>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D7A68-EE00-7346-9F2D-0CB84B1F4B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89EC3F61-B9B2-E94A-A02C-0E8068885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6B6C6B6-2B32-1B48-8883-CF2D54042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F569226-99A0-764E-BE72-3977697BDFA8}"/>
              </a:ext>
            </a:extLst>
          </p:cNvPr>
          <p:cNvSpPr>
            <a:spLocks noGrp="1"/>
          </p:cNvSpPr>
          <p:nvPr>
            <p:ph type="dt" sz="half" idx="10"/>
          </p:nvPr>
        </p:nvSpPr>
        <p:spPr/>
        <p:txBody>
          <a:bodyPr/>
          <a:lstStyle/>
          <a:p>
            <a:fld id="{F9722962-B0DE-3548-82D6-134C5B83ED96}" type="datetimeFigureOut">
              <a:rPr lang="en-US" smtClean="0"/>
              <a:t>11/16/2020</a:t>
            </a:fld>
            <a:endParaRPr lang="en-US"/>
          </a:p>
        </p:txBody>
      </p:sp>
      <p:sp>
        <p:nvSpPr>
          <p:cNvPr id="6" name="Footer Placeholder 5">
            <a:extLst>
              <a:ext uri="{FF2B5EF4-FFF2-40B4-BE49-F238E27FC236}">
                <a16:creationId xmlns:a16="http://schemas.microsoft.com/office/drawing/2014/main" xmlns="" id="{36B0CDBD-D43A-414D-BF62-9ABBA1F51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D751AC-2444-AF4B-921B-D8D6EEA9FAEB}"/>
              </a:ext>
            </a:extLst>
          </p:cNvPr>
          <p:cNvSpPr>
            <a:spLocks noGrp="1"/>
          </p:cNvSpPr>
          <p:nvPr>
            <p:ph type="sldNum" sz="quarter" idx="12"/>
          </p:nvPr>
        </p:nvSpPr>
        <p:spPr/>
        <p:txBody>
          <a:bodyPr/>
          <a:lstStyle/>
          <a:p>
            <a:fld id="{1CA677A0-7214-9543-89EA-689E2BD3B69C}" type="slidenum">
              <a:rPr lang="en-US" smtClean="0"/>
              <a:t>‹#›</a:t>
            </a:fld>
            <a:endParaRPr lang="en-US"/>
          </a:p>
        </p:txBody>
      </p:sp>
    </p:spTree>
    <p:extLst>
      <p:ext uri="{BB962C8B-B14F-4D97-AF65-F5344CB8AC3E}">
        <p14:creationId xmlns:p14="http://schemas.microsoft.com/office/powerpoint/2010/main" val="2186138410"/>
      </p:ext>
    </p:extLst>
  </p:cSld>
  <p:clrMapOvr>
    <a:masterClrMapping/>
  </p:clrMapOvr>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AD4B18-C900-C74E-A496-431780EDF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AAC18A6-6714-5D4C-A502-129DA71ED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133CAD1-1004-D643-978D-B69B9BDD2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22962-B0DE-3548-82D6-134C5B83ED96}" type="datetimeFigureOut">
              <a:rPr lang="en-US" smtClean="0"/>
              <a:t>11/16/2020</a:t>
            </a:fld>
            <a:endParaRPr lang="en-US"/>
          </a:p>
        </p:txBody>
      </p:sp>
      <p:sp>
        <p:nvSpPr>
          <p:cNvPr id="5" name="Footer Placeholder 4">
            <a:extLst>
              <a:ext uri="{FF2B5EF4-FFF2-40B4-BE49-F238E27FC236}">
                <a16:creationId xmlns:a16="http://schemas.microsoft.com/office/drawing/2014/main" xmlns="" id="{3DCDCEE7-50F1-9A42-BCD3-99383CB6C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D82B88C-E710-5D4A-8FED-0B43BFF73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677A0-7214-9543-89EA-689E2BD3B69C}" type="slidenum">
              <a:rPr lang="en-US" smtClean="0"/>
              <a:t>‹#›</a:t>
            </a:fld>
            <a:endParaRPr lang="en-US"/>
          </a:p>
        </p:txBody>
      </p:sp>
    </p:spTree>
    <p:extLst>
      <p:ext uri="{BB962C8B-B14F-4D97-AF65-F5344CB8AC3E}">
        <p14:creationId xmlns:p14="http://schemas.microsoft.com/office/powerpoint/2010/main" val="409769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p:fad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mazon.co.uk/hz/wishlist/ls/1JAV7LGOSOR8N?ref_=wl_sh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5C7A6-C66E-5D47-AAA3-FFCA793CAF12}"/>
              </a:ext>
            </a:extLst>
          </p:cNvPr>
          <p:cNvSpPr>
            <a:spLocks noGrp="1"/>
          </p:cNvSpPr>
          <p:nvPr>
            <p:ph type="ctrTitle"/>
          </p:nvPr>
        </p:nvSpPr>
        <p:spPr>
          <a:xfrm>
            <a:off x="6241311" y="251511"/>
            <a:ext cx="5843597" cy="1893500"/>
          </a:xfrm>
        </p:spPr>
        <p:txBody>
          <a:bodyPr anchor="t">
            <a:noAutofit/>
          </a:bodyPr>
          <a:lstStyle/>
          <a:p>
            <a:r>
              <a:rPr lang="en-US" dirty="0">
                <a:solidFill>
                  <a:srgbClr val="0070C0"/>
                </a:solidFill>
                <a:latin typeface="Chalkduster" panose="03050602040202020205" pitchFamily="66" charset="77"/>
              </a:rPr>
              <a:t>The Giving Tree</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2020</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
            </a:r>
            <a:br>
              <a:rPr lang="en-US" dirty="0">
                <a:solidFill>
                  <a:srgbClr val="0070C0"/>
                </a:solidFill>
                <a:latin typeface="Chalkduster" panose="03050602040202020205" pitchFamily="66" charset="77"/>
              </a:rPr>
            </a:br>
            <a:r>
              <a:rPr lang="en-US" sz="2000" dirty="0">
                <a:solidFill>
                  <a:srgbClr val="0070C0"/>
                </a:solidFill>
                <a:latin typeface="Chalkduster" panose="03050602040202020205" pitchFamily="66" charset="77"/>
              </a:rPr>
              <a:t/>
            </a:r>
            <a:br>
              <a:rPr lang="en-US" sz="2000" dirty="0">
                <a:solidFill>
                  <a:srgbClr val="0070C0"/>
                </a:solidFill>
                <a:latin typeface="Chalkduster" panose="03050602040202020205" pitchFamily="66" charset="77"/>
              </a:rPr>
            </a:br>
            <a:r>
              <a:rPr lang="en-US" sz="2000" dirty="0">
                <a:solidFill>
                  <a:srgbClr val="0070C0"/>
                </a:solidFill>
                <a:latin typeface="Chalkduster" panose="03050602040202020205" pitchFamily="66" charset="77"/>
              </a:rPr>
              <a:t/>
            </a:r>
            <a:br>
              <a:rPr lang="en-US" sz="2000"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
            </a:r>
            <a:br>
              <a:rPr lang="en-US" dirty="0">
                <a:solidFill>
                  <a:srgbClr val="0070C0"/>
                </a:solidFill>
                <a:latin typeface="Chalkduster" panose="03050602040202020205" pitchFamily="66" charset="77"/>
              </a:rPr>
            </a:br>
            <a:r>
              <a:rPr lang="en-US" sz="3600" dirty="0">
                <a:solidFill>
                  <a:srgbClr val="0070C0"/>
                </a:solidFill>
                <a:latin typeface="Chalkduster" panose="03050602040202020205" pitchFamily="66" charset="77"/>
              </a:rPr>
              <a:t>St Joseph’s and The English Martyrs, Bishop’s </a:t>
            </a:r>
            <a:r>
              <a:rPr lang="en-US" sz="3600" dirty="0" err="1">
                <a:solidFill>
                  <a:srgbClr val="0070C0"/>
                </a:solidFill>
                <a:latin typeface="Chalkduster" panose="03050602040202020205" pitchFamily="66" charset="77"/>
              </a:rPr>
              <a:t>Stortford</a:t>
            </a:r>
            <a:endParaRPr lang="en-US" sz="3600" dirty="0">
              <a:solidFill>
                <a:srgbClr val="0070C0"/>
              </a:solidFill>
              <a:latin typeface="Chalkduster" panose="03050602040202020205" pitchFamily="66" charset="77"/>
            </a:endParaRPr>
          </a:p>
        </p:txBody>
      </p:sp>
      <p:pic>
        <p:nvPicPr>
          <p:cNvPr id="4102" name="Picture 6">
            <a:extLst>
              <a:ext uri="{FF2B5EF4-FFF2-40B4-BE49-F238E27FC236}">
                <a16:creationId xmlns:a16="http://schemas.microsoft.com/office/drawing/2014/main" xmlns="" id="{8FEFE59D-F55C-DD4F-8A61-0A22964DAB9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2995" r="16474" b="-3"/>
          <a:stretch/>
        </p:blipFill>
        <p:spPr bwMode="auto">
          <a:xfrm>
            <a:off x="50765" y="4274749"/>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 name="Picture 4" descr="A group of colorful flowers&#10;&#10;Description automatically generated">
            <a:extLst>
              <a:ext uri="{FF2B5EF4-FFF2-40B4-BE49-F238E27FC236}">
                <a16:creationId xmlns:a16="http://schemas.microsoft.com/office/drawing/2014/main" xmlns="" id="{6B73B5A3-E4BF-0742-AD11-4FE04B353CC6}"/>
              </a:ext>
            </a:extLst>
          </p:cNvPr>
          <p:cNvPicPr>
            <a:picLocks noChangeAspect="1"/>
          </p:cNvPicPr>
          <p:nvPr/>
        </p:nvPicPr>
        <p:blipFill rotWithShape="1">
          <a:blip r:embed="rId5">
            <a:alphaModFix/>
          </a:blip>
          <a:srcRect t="13499" r="6" b="6"/>
          <a:stretch/>
        </p:blipFill>
        <p:spPr>
          <a:xfrm>
            <a:off x="3532736" y="2984162"/>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100" name="Picture 4" descr="Christmas presents stolen from boot of car in South ...">
            <a:extLst>
              <a:ext uri="{FF2B5EF4-FFF2-40B4-BE49-F238E27FC236}">
                <a16:creationId xmlns:a16="http://schemas.microsoft.com/office/drawing/2014/main" xmlns="" id="{20F04FAD-5D1E-4A4D-9895-47BC50FA72A0}"/>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3514" r="7459"/>
          <a:stretch/>
        </p:blipFill>
        <p:spPr bwMode="auto">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3" name="Gone _ Free Version, see ID3 tags for details.mp3" descr="Gone _ Free Version, see ID3 tags for details.mp3">
            <a:hlinkClick r:id="" action="ppaction://media"/>
            <a:extLst>
              <a:ext uri="{FF2B5EF4-FFF2-40B4-BE49-F238E27FC236}">
                <a16:creationId xmlns:a16="http://schemas.microsoft.com/office/drawing/2014/main" xmlns="" id="{3CE28BC9-33C8-AD49-AEB2-66E2ACC54B21}"/>
              </a:ext>
            </a:extLst>
          </p:cNvPr>
          <p:cNvPicPr>
            <a:picLocks noChangeAspect="1"/>
          </p:cNvPicPr>
          <p:nvPr>
            <a:audioFile r:link="rId2"/>
            <p:extLst>
              <p:ext uri="{DAA4B4D4-6D71-4841-9C94-3DE7FCFB9230}">
                <p14:media xmlns:p14="http://schemas.microsoft.com/office/powerpoint/2010/main" r:embed="rId1">
                  <p14:fade in="1000" out="1000"/>
                </p14:media>
              </p:ext>
            </p:extLst>
          </p:nvPr>
        </p:nvPicPr>
        <p:blipFill>
          <a:blip r:embed="rId7"/>
          <a:stretch>
            <a:fillRect/>
          </a:stretch>
        </p:blipFill>
        <p:spPr>
          <a:xfrm>
            <a:off x="11272108" y="3385757"/>
            <a:ext cx="812800" cy="812800"/>
          </a:xfrm>
          <a:prstGeom prst="rect">
            <a:avLst/>
          </a:prstGeom>
        </p:spPr>
      </p:pic>
    </p:spTree>
    <p:extLst>
      <p:ext uri="{BB962C8B-B14F-4D97-AF65-F5344CB8AC3E}">
        <p14:creationId xmlns:p14="http://schemas.microsoft.com/office/powerpoint/2010/main" val="1887015770"/>
      </p:ext>
    </p:extLst>
  </p:cSld>
  <p:clrMapOvr>
    <a:masterClrMapping/>
  </p:clrMapOvr>
  <mc:AlternateContent xmlns:mc="http://schemas.openxmlformats.org/markup-compatibility/2006" xmlns:p14="http://schemas.microsoft.com/office/powerpoint/2010/main">
    <mc:Choice Requires="p14">
      <p:transition spd="slow" p14:dur="4000" advClick="0" advTm="4000">
        <p:fad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B838C-5BDC-C44B-A191-39817D574FC9}"/>
              </a:ext>
            </a:extLst>
          </p:cNvPr>
          <p:cNvSpPr>
            <a:spLocks noGrp="1"/>
          </p:cNvSpPr>
          <p:nvPr>
            <p:ph type="title"/>
          </p:nvPr>
        </p:nvSpPr>
        <p:spPr>
          <a:xfrm>
            <a:off x="210066" y="439265"/>
            <a:ext cx="11701848" cy="1325563"/>
          </a:xfrm>
        </p:spPr>
        <p:txBody>
          <a:bodyPr/>
          <a:lstStyle/>
          <a:p>
            <a:pPr algn="ctr"/>
            <a:r>
              <a:rPr lang="en-US" dirty="0">
                <a:solidFill>
                  <a:srgbClr val="0070C0"/>
                </a:solidFill>
                <a:latin typeface="Chalkduster" panose="03050602040202020205" pitchFamily="66" charset="77"/>
              </a:rPr>
              <a:t>A reminder of the link you need…</a:t>
            </a:r>
          </a:p>
        </p:txBody>
      </p:sp>
      <p:sp>
        <p:nvSpPr>
          <p:cNvPr id="3" name="Content Placeholder 2">
            <a:extLst>
              <a:ext uri="{FF2B5EF4-FFF2-40B4-BE49-F238E27FC236}">
                <a16:creationId xmlns:a16="http://schemas.microsoft.com/office/drawing/2014/main" xmlns="" id="{2D305590-9932-4940-9A7F-9421DEF17856}"/>
              </a:ext>
            </a:extLst>
          </p:cNvPr>
          <p:cNvSpPr>
            <a:spLocks noGrp="1"/>
          </p:cNvSpPr>
          <p:nvPr>
            <p:ph idx="1"/>
          </p:nvPr>
        </p:nvSpPr>
        <p:spPr>
          <a:xfrm>
            <a:off x="333632" y="2554545"/>
            <a:ext cx="11602994" cy="3038347"/>
          </a:xfrm>
        </p:spPr>
        <p:txBody>
          <a:bodyPr/>
          <a:lstStyle/>
          <a:p>
            <a:pPr marL="0" indent="0">
              <a:buNone/>
            </a:pPr>
            <a:r>
              <a:rPr lang="en-US" dirty="0"/>
              <a:t>https://</a:t>
            </a:r>
            <a:r>
              <a:rPr lang="en-US" dirty="0" err="1"/>
              <a:t>www.amazon.co.uk</a:t>
            </a:r>
            <a:r>
              <a:rPr lang="en-US" dirty="0"/>
              <a:t>/</a:t>
            </a:r>
            <a:r>
              <a:rPr lang="en-US" dirty="0" err="1"/>
              <a:t>hz</a:t>
            </a:r>
            <a:r>
              <a:rPr lang="en-US" dirty="0"/>
              <a:t>/</a:t>
            </a:r>
            <a:r>
              <a:rPr lang="en-US" dirty="0" err="1"/>
              <a:t>wishlist</a:t>
            </a:r>
            <a:r>
              <a:rPr lang="en-US" dirty="0"/>
              <a:t>/ls/1JAV7LGOSOR8N?ref_=</a:t>
            </a:r>
            <a:r>
              <a:rPr lang="en-US" dirty="0" err="1"/>
              <a:t>wl_share</a:t>
            </a:r>
            <a:endParaRPr lang="en-US" dirty="0"/>
          </a:p>
        </p:txBody>
      </p:sp>
      <p:sp>
        <p:nvSpPr>
          <p:cNvPr id="4" name="Rectangle 3">
            <a:extLst>
              <a:ext uri="{FF2B5EF4-FFF2-40B4-BE49-F238E27FC236}">
                <a16:creationId xmlns:a16="http://schemas.microsoft.com/office/drawing/2014/main" xmlns="" id="{4741501E-5923-5044-A0B0-AE99908C3294}"/>
              </a:ext>
            </a:extLst>
          </p:cNvPr>
          <p:cNvSpPr/>
          <p:nvPr/>
        </p:nvSpPr>
        <p:spPr>
          <a:xfrm>
            <a:off x="255374" y="4012730"/>
            <a:ext cx="11681253" cy="2554545"/>
          </a:xfrm>
          <a:prstGeom prst="rect">
            <a:avLst/>
          </a:prstGeom>
        </p:spPr>
        <p:txBody>
          <a:bodyPr wrap="square">
            <a:spAutoFit/>
          </a:bodyPr>
          <a:lstStyle/>
          <a:p>
            <a:pPr algn="ctr"/>
            <a:r>
              <a:rPr lang="en-US" sz="4000" dirty="0">
                <a:solidFill>
                  <a:srgbClr val="0070C0"/>
                </a:solidFill>
                <a:latin typeface="Chalkduster" panose="03050602040202020205" pitchFamily="66" charset="77"/>
              </a:rPr>
              <a:t>With lives so blessed, it’s wonderful to be able to give back…</a:t>
            </a:r>
          </a:p>
          <a:p>
            <a:pPr algn="ctr"/>
            <a:endParaRPr lang="en-US" sz="4000" dirty="0">
              <a:solidFill>
                <a:srgbClr val="0070C0"/>
              </a:solidFill>
              <a:latin typeface="Chalkduster" panose="03050602040202020205" pitchFamily="66" charset="77"/>
            </a:endParaRPr>
          </a:p>
          <a:p>
            <a:pPr algn="ctr"/>
            <a:r>
              <a:rPr lang="en-US" sz="4000" dirty="0">
                <a:solidFill>
                  <a:srgbClr val="0070C0"/>
                </a:solidFill>
                <a:latin typeface="Chalkduster" panose="03050602040202020205" pitchFamily="66" charset="77"/>
              </a:rPr>
              <a:t>THANK YOU!</a:t>
            </a:r>
            <a:endParaRPr lang="en-US" sz="4000" dirty="0"/>
          </a:p>
        </p:txBody>
      </p:sp>
      <p:sp>
        <p:nvSpPr>
          <p:cNvPr id="6" name="Rectangle 5">
            <a:extLst>
              <a:ext uri="{FF2B5EF4-FFF2-40B4-BE49-F238E27FC236}">
                <a16:creationId xmlns:a16="http://schemas.microsoft.com/office/drawing/2014/main" xmlns="" id="{5A09C550-C9F6-6B45-AEFD-DF2B118B4320}"/>
              </a:ext>
            </a:extLst>
          </p:cNvPr>
          <p:cNvSpPr/>
          <p:nvPr/>
        </p:nvSpPr>
        <p:spPr>
          <a:xfrm>
            <a:off x="7144656" y="6382609"/>
            <a:ext cx="5047344" cy="369332"/>
          </a:xfrm>
          <a:prstGeom prst="rect">
            <a:avLst/>
          </a:prstGeom>
        </p:spPr>
        <p:txBody>
          <a:bodyPr wrap="none">
            <a:spAutoFit/>
          </a:bodyPr>
          <a:lstStyle/>
          <a:p>
            <a:r>
              <a:rPr lang="en-US" dirty="0"/>
              <a:t>Gone - Royalty-Free Music by https://</a:t>
            </a:r>
            <a:r>
              <a:rPr lang="en-US" dirty="0" err="1"/>
              <a:t>audiohub.com</a:t>
            </a:r>
            <a:endParaRPr lang="en-US" dirty="0"/>
          </a:p>
        </p:txBody>
      </p:sp>
    </p:spTree>
    <p:extLst>
      <p:ext uri="{BB962C8B-B14F-4D97-AF65-F5344CB8AC3E}">
        <p14:creationId xmlns:p14="http://schemas.microsoft.com/office/powerpoint/2010/main" val="3708276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20000">
        <p15:prstTrans prst="wind"/>
      </p:transition>
    </mc:Choice>
    <mc:Fallback>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8F83B-FCE0-984C-AAC7-35FCD5B213FF}"/>
              </a:ext>
            </a:extLst>
          </p:cNvPr>
          <p:cNvSpPr>
            <a:spLocks noGrp="1"/>
          </p:cNvSpPr>
          <p:nvPr>
            <p:ph type="title"/>
          </p:nvPr>
        </p:nvSpPr>
        <p:spPr>
          <a:xfrm>
            <a:off x="214161" y="94331"/>
            <a:ext cx="4249006" cy="1325563"/>
          </a:xfrm>
        </p:spPr>
        <p:txBody>
          <a:bodyPr vert="horz" lIns="91440" tIns="45720" rIns="91440" bIns="45720" rtlCol="0" anchor="ctr">
            <a:normAutofit/>
          </a:bodyPr>
          <a:lstStyle/>
          <a:p>
            <a:r>
              <a:rPr lang="en-US" kern="1200" dirty="0">
                <a:solidFill>
                  <a:srgbClr val="0070C0"/>
                </a:solidFill>
                <a:latin typeface="Chalkduster" panose="03050602040202020205" pitchFamily="66" charset="77"/>
              </a:rPr>
              <a:t>What is it?</a:t>
            </a:r>
          </a:p>
        </p:txBody>
      </p:sp>
      <p:sp>
        <p:nvSpPr>
          <p:cNvPr id="4" name="TextBox 3">
            <a:extLst>
              <a:ext uri="{FF2B5EF4-FFF2-40B4-BE49-F238E27FC236}">
                <a16:creationId xmlns:a16="http://schemas.microsoft.com/office/drawing/2014/main" xmlns="" id="{03BC5FD0-CBD0-794E-B686-2882F3E41CA8}"/>
              </a:ext>
            </a:extLst>
          </p:cNvPr>
          <p:cNvSpPr txBox="1"/>
          <p:nvPr/>
        </p:nvSpPr>
        <p:spPr>
          <a:xfrm>
            <a:off x="1754659" y="4393062"/>
            <a:ext cx="5301365" cy="2384436"/>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sz="3000" dirty="0">
                <a:solidFill>
                  <a:schemeClr val="bg1"/>
                </a:solidFill>
              </a:rPr>
              <a:t>Here’s a bit about the Centre, run by the Catholic Children’s Society (from their website) to show how valuable this scheme is…</a:t>
            </a:r>
          </a:p>
        </p:txBody>
      </p:sp>
      <p:sp>
        <p:nvSpPr>
          <p:cNvPr id="73" name="Freeform: Shape 72">
            <a:extLst>
              <a:ext uri="{FF2B5EF4-FFF2-40B4-BE49-F238E27FC236}">
                <a16:creationId xmlns:a16="http://schemas.microsoft.com/office/drawing/2014/main" xmlns=""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St Francis Family Centre - Catholic Childrens Society">
            <a:extLst>
              <a:ext uri="{FF2B5EF4-FFF2-40B4-BE49-F238E27FC236}">
                <a16:creationId xmlns:a16="http://schemas.microsoft.com/office/drawing/2014/main" xmlns="" id="{D139798D-D42F-1C4D-95E5-7C301EB442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 r="26345" b="1"/>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xmlns=""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C940D652-C735-3C4D-806A-1884561130F6}"/>
              </a:ext>
            </a:extLst>
          </p:cNvPr>
          <p:cNvPicPr>
            <a:picLocks noChangeAspect="1"/>
          </p:cNvPicPr>
          <p:nvPr/>
        </p:nvPicPr>
        <p:blipFill rotWithShape="1">
          <a:blip r:embed="rId3"/>
          <a:srcRect t="5705" b="490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6" name="TextBox 5">
            <a:extLst>
              <a:ext uri="{FF2B5EF4-FFF2-40B4-BE49-F238E27FC236}">
                <a16:creationId xmlns:a16="http://schemas.microsoft.com/office/drawing/2014/main" xmlns="" id="{B9A4C405-D220-894C-BBD1-590301B5047E}"/>
              </a:ext>
            </a:extLst>
          </p:cNvPr>
          <p:cNvSpPr txBox="1"/>
          <p:nvPr/>
        </p:nvSpPr>
        <p:spPr>
          <a:xfrm>
            <a:off x="214158" y="1285102"/>
            <a:ext cx="4509513" cy="3046988"/>
          </a:xfrm>
          <a:prstGeom prst="rect">
            <a:avLst/>
          </a:prstGeom>
          <a:noFill/>
        </p:spPr>
        <p:txBody>
          <a:bodyPr wrap="square" rtlCol="0">
            <a:spAutoFit/>
          </a:bodyPr>
          <a:lstStyle/>
          <a:p>
            <a:pPr>
              <a:spcAft>
                <a:spcPts val="600"/>
              </a:spcAft>
            </a:pPr>
            <a:r>
              <a:rPr lang="en-US" sz="3200" dirty="0">
                <a:solidFill>
                  <a:schemeClr val="bg1"/>
                </a:solidFill>
              </a:rPr>
              <a:t>The Giving Tree is our annual advent charitable present-giving </a:t>
            </a:r>
            <a:r>
              <a:rPr lang="en-US" sz="3200" dirty="0" err="1">
                <a:solidFill>
                  <a:schemeClr val="bg1"/>
                </a:solidFill>
              </a:rPr>
              <a:t>endeavour</a:t>
            </a:r>
            <a:r>
              <a:rPr lang="en-US" sz="3200" dirty="0">
                <a:solidFill>
                  <a:schemeClr val="bg1"/>
                </a:solidFill>
              </a:rPr>
              <a:t> to support children of the St Francis Family Centre in Poplar, East London.</a:t>
            </a:r>
          </a:p>
        </p:txBody>
      </p:sp>
    </p:spTree>
    <p:extLst>
      <p:ext uri="{BB962C8B-B14F-4D97-AF65-F5344CB8AC3E}">
        <p14:creationId xmlns:p14="http://schemas.microsoft.com/office/powerpoint/2010/main" val="1834337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advTm="10000">
        <p:randomBar dir="vert"/>
      </p:transition>
    </mc:Choice>
    <mc:Fallback xmlns="">
      <p:transition spd="slow" advClick="0" advTm="10000">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St Francis Family Centre - Catholic Childrens Society">
            <a:extLst>
              <a:ext uri="{FF2B5EF4-FFF2-40B4-BE49-F238E27FC236}">
                <a16:creationId xmlns:a16="http://schemas.microsoft.com/office/drawing/2014/main" xmlns="" id="{AA4977BC-CE72-AA48-B6B4-875245789AD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559" r="32310"/>
          <a:stretch/>
        </p:blipFill>
        <p:spPr bwMode="auto">
          <a:xfrm>
            <a:off x="-4243" y="10"/>
            <a:ext cx="12196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37F177E-BB60-F84E-9850-59965F77D9BC}"/>
              </a:ext>
            </a:extLst>
          </p:cNvPr>
          <p:cNvSpPr>
            <a:spLocks noGrp="1"/>
          </p:cNvSpPr>
          <p:nvPr>
            <p:ph idx="1"/>
          </p:nvPr>
        </p:nvSpPr>
        <p:spPr>
          <a:xfrm>
            <a:off x="119450" y="1979543"/>
            <a:ext cx="7039229" cy="5009020"/>
          </a:xfrm>
        </p:spPr>
        <p:txBody>
          <a:bodyPr>
            <a:normAutofit lnSpcReduction="10000"/>
          </a:bodyPr>
          <a:lstStyle/>
          <a:p>
            <a:pPr marL="0" indent="0" fontAlgn="base">
              <a:buNone/>
            </a:pPr>
            <a:r>
              <a:rPr lang="en-GB" sz="3000" b="1" dirty="0"/>
              <a:t>St Francis Family Centre</a:t>
            </a:r>
          </a:p>
          <a:p>
            <a:pPr marL="0" indent="0" fontAlgn="base">
              <a:buNone/>
            </a:pPr>
            <a:r>
              <a:rPr lang="en-GB" sz="3000" dirty="0"/>
              <a:t>St Francis is based in Poplar, Tower Hamlets.  This area has the highest rate of child poverty in the country, more than double the national average.  Many of the families we work with live in crowded and dilapidated accommodation and struggle to afford basic essentials for their children.</a:t>
            </a:r>
          </a:p>
          <a:p>
            <a:pPr marL="0" indent="0" fontAlgn="base">
              <a:buNone/>
            </a:pPr>
            <a:r>
              <a:rPr lang="en-GB" sz="3000" dirty="0"/>
              <a:t>At our family centre we work in partnership with parents to provide outstanding pre school education, giving disadvantaged children the best possible start in life.</a:t>
            </a:r>
          </a:p>
          <a:p>
            <a:endParaRPr lang="en-US" sz="2000" dirty="0"/>
          </a:p>
        </p:txBody>
      </p:sp>
      <p:sp>
        <p:nvSpPr>
          <p:cNvPr id="12" name="Rectangle 11">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ACBB7C1-DA5E-5147-AD46-645A62373AE2}"/>
              </a:ext>
            </a:extLst>
          </p:cNvPr>
          <p:cNvSpPr txBox="1"/>
          <p:nvPr/>
        </p:nvSpPr>
        <p:spPr>
          <a:xfrm>
            <a:off x="7620000" y="303446"/>
            <a:ext cx="4452550" cy="2754600"/>
          </a:xfrm>
          <a:prstGeom prst="rect">
            <a:avLst/>
          </a:prstGeom>
          <a:noFill/>
        </p:spPr>
        <p:txBody>
          <a:bodyPr wrap="square" rtlCol="0">
            <a:spAutoFit/>
          </a:bodyPr>
          <a:lstStyle/>
          <a:p>
            <a:pPr fontAlgn="base">
              <a:spcAft>
                <a:spcPts val="600"/>
              </a:spcAft>
            </a:pPr>
            <a:r>
              <a:rPr lang="en-GB" sz="2400" i="1" dirty="0"/>
              <a:t>“St Francis helped with my child and family situation when we had nowhere else to turn. Really wonderful and helpful.  Things would have been a lot worse if you were not there” </a:t>
            </a:r>
          </a:p>
          <a:p>
            <a:pPr fontAlgn="base">
              <a:spcAft>
                <a:spcPts val="600"/>
              </a:spcAft>
            </a:pPr>
            <a:r>
              <a:rPr lang="en-GB" sz="2400" i="1" dirty="0"/>
              <a:t>(</a:t>
            </a:r>
            <a:r>
              <a:rPr lang="en-GB" sz="2400" dirty="0"/>
              <a:t>Mother of a two year old girl)</a:t>
            </a:r>
          </a:p>
        </p:txBody>
      </p:sp>
    </p:spTree>
    <p:extLst>
      <p:ext uri="{BB962C8B-B14F-4D97-AF65-F5344CB8AC3E}">
        <p14:creationId xmlns:p14="http://schemas.microsoft.com/office/powerpoint/2010/main" val="827690068"/>
      </p:ext>
    </p:extLst>
  </p:cSld>
  <p:clrMapOvr>
    <a:masterClrMapping/>
  </p:clrMapOvr>
  <mc:AlternateContent xmlns:mc="http://schemas.openxmlformats.org/markup-compatibility/2006" xmlns:p14="http://schemas.microsoft.com/office/powerpoint/2010/main">
    <mc:Choice Requires="p14">
      <p:transition spd="slow" p14:dur="4000" advClick="0" advTm="15000">
        <p:split orient="vert"/>
      </p:transition>
    </mc:Choice>
    <mc:Fallback xmlns="">
      <p:transition spd="slow" advClick="0" advTm="15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St Francis Family Centre - Catholic Childrens Society">
            <a:extLst>
              <a:ext uri="{FF2B5EF4-FFF2-40B4-BE49-F238E27FC236}">
                <a16:creationId xmlns:a16="http://schemas.microsoft.com/office/drawing/2014/main" xmlns="" id="{5AD780F5-A575-8041-B158-455DE0F87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42" r="12785" b="-2"/>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xmlns=""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xmlns=""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1AC7CA8-252B-F249-8902-70FAFD6A04AB}"/>
              </a:ext>
            </a:extLst>
          </p:cNvPr>
          <p:cNvSpPr>
            <a:spLocks noGrp="1"/>
          </p:cNvSpPr>
          <p:nvPr>
            <p:ph idx="1"/>
          </p:nvPr>
        </p:nvSpPr>
        <p:spPr>
          <a:xfrm>
            <a:off x="123570" y="86497"/>
            <a:ext cx="6125646" cy="5855958"/>
          </a:xfrm>
        </p:spPr>
        <p:txBody>
          <a:bodyPr anchor="t">
            <a:noAutofit/>
          </a:bodyPr>
          <a:lstStyle/>
          <a:p>
            <a:pPr marL="0" indent="0" fontAlgn="base">
              <a:buNone/>
            </a:pPr>
            <a:r>
              <a:rPr lang="en-GB" b="1" dirty="0">
                <a:solidFill>
                  <a:schemeClr val="bg1"/>
                </a:solidFill>
              </a:rPr>
              <a:t>Why this is needed</a:t>
            </a:r>
            <a:endParaRPr lang="en-GB" dirty="0">
              <a:solidFill>
                <a:schemeClr val="bg1"/>
              </a:solidFill>
            </a:endParaRPr>
          </a:p>
          <a:p>
            <a:pPr marL="0" indent="0" fontAlgn="base">
              <a:buNone/>
            </a:pPr>
            <a:r>
              <a:rPr lang="en-GB" dirty="0">
                <a:solidFill>
                  <a:schemeClr val="bg1"/>
                </a:solidFill>
              </a:rPr>
              <a:t>The most crucial stage in children’s development is their first few years of life.  Children from disadvantaged backgrounds frequently begin primary school lagging far behind their more affluent peers. </a:t>
            </a:r>
          </a:p>
          <a:p>
            <a:pPr marL="0" indent="0" fontAlgn="base">
              <a:buNone/>
            </a:pPr>
            <a:endParaRPr lang="en-GB" sz="1200" dirty="0">
              <a:solidFill>
                <a:schemeClr val="bg1"/>
              </a:solidFill>
            </a:endParaRPr>
          </a:p>
          <a:p>
            <a:pPr marL="0" indent="0" fontAlgn="base">
              <a:buNone/>
            </a:pPr>
            <a:r>
              <a:rPr lang="en-GB" dirty="0">
                <a:solidFill>
                  <a:schemeClr val="bg1"/>
                </a:solidFill>
              </a:rPr>
              <a:t>It is vital that disadvantaged children receive the support they need at an early stage so they can make a successful transition to school and achieve their full potential.</a:t>
            </a:r>
          </a:p>
          <a:p>
            <a:pPr marL="0" indent="0" fontAlgn="base">
              <a:buNone/>
            </a:pPr>
            <a:endParaRPr lang="en-GB" sz="1200" dirty="0">
              <a:solidFill>
                <a:schemeClr val="bg1"/>
              </a:solidFill>
            </a:endParaRPr>
          </a:p>
          <a:p>
            <a:pPr marL="0" indent="0" fontAlgn="base">
              <a:buNone/>
            </a:pPr>
            <a:r>
              <a:rPr lang="en-GB" dirty="0">
                <a:solidFill>
                  <a:schemeClr val="bg1"/>
                </a:solidFill>
              </a:rPr>
              <a:t>Presents and Hampers at Christmas complement the services we provide.</a:t>
            </a:r>
          </a:p>
        </p:txBody>
      </p:sp>
      <p:sp>
        <p:nvSpPr>
          <p:cNvPr id="4" name="TextBox 3">
            <a:extLst>
              <a:ext uri="{FF2B5EF4-FFF2-40B4-BE49-F238E27FC236}">
                <a16:creationId xmlns:a16="http://schemas.microsoft.com/office/drawing/2014/main" xmlns="" id="{59AE8A4F-2BBE-9742-8A5F-7175145CEF33}"/>
              </a:ext>
            </a:extLst>
          </p:cNvPr>
          <p:cNvSpPr txBox="1"/>
          <p:nvPr/>
        </p:nvSpPr>
        <p:spPr>
          <a:xfrm>
            <a:off x="7265771" y="4240529"/>
            <a:ext cx="4716162" cy="2400657"/>
          </a:xfrm>
          <a:prstGeom prst="rect">
            <a:avLst/>
          </a:prstGeom>
          <a:noFill/>
        </p:spPr>
        <p:txBody>
          <a:bodyPr wrap="square" rtlCol="0">
            <a:spAutoFit/>
          </a:bodyPr>
          <a:lstStyle/>
          <a:p>
            <a:pPr fontAlgn="base">
              <a:spcAft>
                <a:spcPts val="600"/>
              </a:spcAft>
            </a:pPr>
            <a:r>
              <a:rPr lang="en-GB" sz="2000" i="1" dirty="0"/>
              <a:t>“I’m afraid to think of what our lives would have been like if I hadn’t found St Francis. You have given me the opportunity to not only change my life, but to give Sara a better life than I had”</a:t>
            </a:r>
          </a:p>
          <a:p>
            <a:pPr fontAlgn="base">
              <a:spcAft>
                <a:spcPts val="600"/>
              </a:spcAft>
            </a:pPr>
            <a:endParaRPr lang="en-GB" sz="2000" i="1" dirty="0"/>
          </a:p>
          <a:p>
            <a:pPr fontAlgn="base">
              <a:spcAft>
                <a:spcPts val="600"/>
              </a:spcAft>
            </a:pPr>
            <a:r>
              <a:rPr lang="en-GB" sz="2000" i="1" dirty="0"/>
              <a:t>(</a:t>
            </a:r>
            <a:r>
              <a:rPr lang="en-GB" sz="2000" dirty="0"/>
              <a:t>Mother of Sara, aged two)</a:t>
            </a:r>
          </a:p>
        </p:txBody>
      </p:sp>
    </p:spTree>
    <p:extLst>
      <p:ext uri="{BB962C8B-B14F-4D97-AF65-F5344CB8AC3E}">
        <p14:creationId xmlns:p14="http://schemas.microsoft.com/office/powerpoint/2010/main" val="3365651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p:push dir="u"/>
      </p:transition>
    </mc:Choice>
    <mc:Fallback xmlns="">
      <p:transition spd="slow" advClick="0" advTm="15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31">
            <a:extLst>
              <a:ext uri="{FF2B5EF4-FFF2-40B4-BE49-F238E27FC236}">
                <a16:creationId xmlns:a16="http://schemas.microsoft.com/office/drawing/2014/main" xmlns="" id="{DC6BEC6B-5C77-412D-B45A-5B0F46FED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657E0D0-F85C-3742-AEB5-CB5A60B68CF2}"/>
              </a:ext>
            </a:extLst>
          </p:cNvPr>
          <p:cNvSpPr>
            <a:spLocks noGrp="1"/>
          </p:cNvSpPr>
          <p:nvPr>
            <p:ph type="title"/>
          </p:nvPr>
        </p:nvSpPr>
        <p:spPr>
          <a:xfrm>
            <a:off x="333703" y="144682"/>
            <a:ext cx="11331075" cy="1033343"/>
          </a:xfrm>
        </p:spPr>
        <p:txBody>
          <a:bodyPr>
            <a:normAutofit/>
          </a:bodyPr>
          <a:lstStyle/>
          <a:p>
            <a:pPr algn="ctr"/>
            <a:r>
              <a:rPr lang="en-US" dirty="0">
                <a:solidFill>
                  <a:srgbClr val="0070C0"/>
                </a:solidFill>
                <a:latin typeface="Chalkduster" panose="03050602040202020205" pitchFamily="66" charset="77"/>
              </a:rPr>
              <a:t>How do I take part?</a:t>
            </a:r>
          </a:p>
        </p:txBody>
      </p:sp>
      <p:sp>
        <p:nvSpPr>
          <p:cNvPr id="3" name="Content Placeholder 2">
            <a:extLst>
              <a:ext uri="{FF2B5EF4-FFF2-40B4-BE49-F238E27FC236}">
                <a16:creationId xmlns:a16="http://schemas.microsoft.com/office/drawing/2014/main" xmlns="" id="{7DB50D84-931B-5046-B2F1-8200CB72A6EB}"/>
              </a:ext>
            </a:extLst>
          </p:cNvPr>
          <p:cNvSpPr>
            <a:spLocks noGrp="1"/>
          </p:cNvSpPr>
          <p:nvPr>
            <p:ph idx="1"/>
          </p:nvPr>
        </p:nvSpPr>
        <p:spPr>
          <a:xfrm>
            <a:off x="333703" y="877331"/>
            <a:ext cx="11524594" cy="2918104"/>
          </a:xfrm>
        </p:spPr>
        <p:txBody>
          <a:bodyPr>
            <a:normAutofit fontScale="85000" lnSpcReduction="20000"/>
          </a:bodyPr>
          <a:lstStyle/>
          <a:p>
            <a:pPr marL="0" indent="0">
              <a:buNone/>
            </a:pPr>
            <a:endParaRPr lang="en-US" sz="2000" dirty="0">
              <a:hlinkClick r:id="rId2">
                <a:extLst>
                  <a:ext uri="{A12FA001-AC4F-418D-AE19-62706E023703}">
                    <ahyp:hlinkClr xmlns:ahyp="http://schemas.microsoft.com/office/drawing/2018/hyperlinkcolor" xmlns="" val="tx"/>
                  </a:ext>
                </a:extLst>
              </a:hlinkClick>
            </a:endParaRPr>
          </a:p>
          <a:p>
            <a:pPr marL="0" indent="0" algn="ctr">
              <a:buNone/>
            </a:pPr>
            <a:r>
              <a:rPr lang="en-US" u="sng" dirty="0">
                <a:hlinkClick r:id="rId2">
                  <a:extLst>
                    <a:ext uri="{A12FA001-AC4F-418D-AE19-62706E023703}">
                      <ahyp:hlinkClr xmlns:ahyp="http://schemas.microsoft.com/office/drawing/2018/hyperlinkcolor" xmlns="" val="tx"/>
                    </a:ext>
                  </a:extLst>
                </a:hlinkClick>
              </a:rPr>
              <a:t>https://www.amazon.co.uk/hz/wishlist/ls/1JAV7LGOSOR8N?ref_=wl_share</a:t>
            </a:r>
            <a:endParaRPr lang="en-US" u="sng" dirty="0"/>
          </a:p>
          <a:p>
            <a:pPr marL="0" indent="0" algn="ctr">
              <a:buNone/>
            </a:pPr>
            <a:endParaRPr lang="en-US" sz="2000" dirty="0"/>
          </a:p>
          <a:p>
            <a:pPr marL="0" indent="0" algn="ctr">
              <a:buNone/>
            </a:pPr>
            <a:r>
              <a:rPr lang="en-US" sz="3600" dirty="0"/>
              <a:t>This year, because of </a:t>
            </a:r>
            <a:r>
              <a:rPr lang="en-US" sz="3600" dirty="0" err="1"/>
              <a:t>Covid</a:t>
            </a:r>
            <a:r>
              <a:rPr lang="en-US" sz="3600" dirty="0"/>
              <a:t> 19 restrictions, we have set up an online “Wishlist” with Amazon, at the above web address.</a:t>
            </a:r>
          </a:p>
          <a:p>
            <a:pPr marL="0" indent="0" algn="ctr">
              <a:buNone/>
            </a:pPr>
            <a:endParaRPr lang="en-US" sz="3600" dirty="0"/>
          </a:p>
          <a:p>
            <a:pPr marL="0" indent="0" algn="ctr">
              <a:buNone/>
            </a:pPr>
            <a:r>
              <a:rPr lang="en-US" sz="3600" dirty="0"/>
              <a:t>All you need to do is use this link, which will take you to this page:</a:t>
            </a:r>
          </a:p>
        </p:txBody>
      </p:sp>
      <p:pic>
        <p:nvPicPr>
          <p:cNvPr id="7" name="Picture 6" descr="Graphical user interface, text&#10;&#10;Description automatically generated">
            <a:extLst>
              <a:ext uri="{FF2B5EF4-FFF2-40B4-BE49-F238E27FC236}">
                <a16:creationId xmlns:a16="http://schemas.microsoft.com/office/drawing/2014/main" xmlns="" id="{42482842-E02D-704C-84DB-36ED59CD8D2F}"/>
              </a:ext>
            </a:extLst>
          </p:cNvPr>
          <p:cNvPicPr>
            <a:picLocks noChangeAspect="1"/>
          </p:cNvPicPr>
          <p:nvPr/>
        </p:nvPicPr>
        <p:blipFill>
          <a:blip r:embed="rId3"/>
          <a:stretch>
            <a:fillRect/>
          </a:stretch>
        </p:blipFill>
        <p:spPr>
          <a:xfrm>
            <a:off x="1927654" y="3620529"/>
            <a:ext cx="8365524" cy="3137661"/>
          </a:xfrm>
          <a:prstGeom prst="rect">
            <a:avLst/>
          </a:prstGeom>
        </p:spPr>
      </p:pic>
    </p:spTree>
    <p:extLst>
      <p:ext uri="{BB962C8B-B14F-4D97-AF65-F5344CB8AC3E}">
        <p14:creationId xmlns:p14="http://schemas.microsoft.com/office/powerpoint/2010/main" val="24978145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fallOver"/>
      </p:transition>
    </mc:Choice>
    <mc:Fallback>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A3A89-E338-5B4B-B2AD-055957ACD0F2}"/>
              </a:ext>
            </a:extLst>
          </p:cNvPr>
          <p:cNvSpPr>
            <a:spLocks noGrp="1"/>
          </p:cNvSpPr>
          <p:nvPr>
            <p:ph type="title"/>
          </p:nvPr>
        </p:nvSpPr>
        <p:spPr>
          <a:xfrm>
            <a:off x="838200" y="192130"/>
            <a:ext cx="10515600" cy="1325563"/>
          </a:xfrm>
        </p:spPr>
        <p:txBody>
          <a:bodyPr/>
          <a:lstStyle/>
          <a:p>
            <a:pPr algn="ctr"/>
            <a:r>
              <a:rPr lang="en-US" dirty="0">
                <a:solidFill>
                  <a:srgbClr val="0070C0"/>
                </a:solidFill>
                <a:latin typeface="Chalkduster" panose="03050602040202020205" pitchFamily="66" charset="77"/>
              </a:rPr>
              <a:t>How do I take part?</a:t>
            </a:r>
          </a:p>
        </p:txBody>
      </p:sp>
      <p:sp>
        <p:nvSpPr>
          <p:cNvPr id="3" name="Content Placeholder 2">
            <a:extLst>
              <a:ext uri="{FF2B5EF4-FFF2-40B4-BE49-F238E27FC236}">
                <a16:creationId xmlns:a16="http://schemas.microsoft.com/office/drawing/2014/main" xmlns="" id="{A2DD608F-A066-DD4A-9DD6-6343C12544FD}"/>
              </a:ext>
            </a:extLst>
          </p:cNvPr>
          <p:cNvSpPr>
            <a:spLocks noGrp="1"/>
          </p:cNvSpPr>
          <p:nvPr>
            <p:ph idx="1"/>
          </p:nvPr>
        </p:nvSpPr>
        <p:spPr>
          <a:xfrm>
            <a:off x="838200" y="1322173"/>
            <a:ext cx="10515600" cy="4854790"/>
          </a:xfrm>
        </p:spPr>
        <p:txBody>
          <a:bodyPr/>
          <a:lstStyle/>
          <a:p>
            <a:pPr marL="0" indent="0">
              <a:buNone/>
            </a:pPr>
            <a:r>
              <a:rPr lang="en-US" dirty="0"/>
              <a:t>Once on the </a:t>
            </a:r>
            <a:r>
              <a:rPr lang="en-US" dirty="0" err="1"/>
              <a:t>wishlist</a:t>
            </a:r>
            <a:r>
              <a:rPr lang="en-US" dirty="0"/>
              <a:t> page is choose your gift and then click “add to basket”. Once you are happy with your choice, head to the checkout in the usual way.</a:t>
            </a:r>
          </a:p>
          <a:p>
            <a:pPr marL="0" indent="0">
              <a:buNone/>
            </a:pPr>
            <a:r>
              <a:rPr lang="en-US" dirty="0"/>
              <a:t>**Be careful when you get to the page “Choose your delivery address”. We are sending the gifts directly to the St Francis Centre, so You MUST click on “Other Addresses” and choose the GIVING TREE address! (Margaret Wilkinson’s Gift Registry Address)**</a:t>
            </a:r>
          </a:p>
          <a:p>
            <a:pPr marL="0" indent="0">
              <a:buNone/>
            </a:pPr>
            <a:r>
              <a:rPr lang="en-US" dirty="0"/>
              <a:t>Here’s the screenshot of that page:</a:t>
            </a:r>
          </a:p>
          <a:p>
            <a:pPr marL="0" indent="0">
              <a:buNone/>
            </a:pPr>
            <a:endParaRPr lang="en-US" dirty="0"/>
          </a:p>
        </p:txBody>
      </p:sp>
      <p:pic>
        <p:nvPicPr>
          <p:cNvPr id="5" name="Picture 4">
            <a:extLst>
              <a:ext uri="{FF2B5EF4-FFF2-40B4-BE49-F238E27FC236}">
                <a16:creationId xmlns:a16="http://schemas.microsoft.com/office/drawing/2014/main" xmlns="" id="{4AB64704-0F26-2041-9807-0EBB1BE0C05C}"/>
              </a:ext>
            </a:extLst>
          </p:cNvPr>
          <p:cNvPicPr>
            <a:picLocks noChangeAspect="1"/>
          </p:cNvPicPr>
          <p:nvPr/>
        </p:nvPicPr>
        <p:blipFill>
          <a:blip r:embed="rId2"/>
          <a:stretch>
            <a:fillRect/>
          </a:stretch>
        </p:blipFill>
        <p:spPr>
          <a:xfrm>
            <a:off x="517266" y="4794422"/>
            <a:ext cx="11157468" cy="1729946"/>
          </a:xfrm>
          <a:prstGeom prst="rect">
            <a:avLst/>
          </a:prstGeom>
        </p:spPr>
      </p:pic>
    </p:spTree>
    <p:extLst>
      <p:ext uri="{BB962C8B-B14F-4D97-AF65-F5344CB8AC3E}">
        <p14:creationId xmlns:p14="http://schemas.microsoft.com/office/powerpoint/2010/main" val="2585908266"/>
      </p:ext>
    </p:extLst>
  </p:cSld>
  <p:clrMapOvr>
    <a:masterClrMapping/>
  </p:clrMapOvr>
  <mc:AlternateContent xmlns:mc="http://schemas.openxmlformats.org/markup-compatibility/2006" xmlns:p14="http://schemas.microsoft.com/office/powerpoint/2010/main">
    <mc:Choice Requires="p14">
      <p:transition spd="slow" p14:dur="2000" advClick="0" advTm="12000">
        <p:circle/>
      </p:transition>
    </mc:Choice>
    <mc:Fallback xmlns="">
      <p:transition spd="slow" advClick="0" advTm="1200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44967-278D-D345-B47D-BC7DEC5C7135}"/>
              </a:ext>
            </a:extLst>
          </p:cNvPr>
          <p:cNvSpPr>
            <a:spLocks noGrp="1"/>
          </p:cNvSpPr>
          <p:nvPr>
            <p:ph type="title"/>
          </p:nvPr>
        </p:nvSpPr>
        <p:spPr>
          <a:xfrm>
            <a:off x="245076" y="1000897"/>
            <a:ext cx="4475205" cy="3608173"/>
          </a:xfrm>
        </p:spPr>
        <p:txBody>
          <a:bodyPr>
            <a:normAutofit fontScale="90000"/>
          </a:bodyPr>
          <a:lstStyle/>
          <a:p>
            <a:r>
              <a:rPr lang="en-US" dirty="0">
                <a:solidFill>
                  <a:srgbClr val="0070C0"/>
                </a:solidFill>
                <a:latin typeface="Chalkduster" panose="03050602040202020205" pitchFamily="66" charset="77"/>
              </a:rPr>
              <a:t>The Children you will be helping!</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Let’s give them a really special Christmas…</a:t>
            </a:r>
          </a:p>
        </p:txBody>
      </p:sp>
      <p:pic>
        <p:nvPicPr>
          <p:cNvPr id="5" name="Content Placeholder 4">
            <a:extLst>
              <a:ext uri="{FF2B5EF4-FFF2-40B4-BE49-F238E27FC236}">
                <a16:creationId xmlns:a16="http://schemas.microsoft.com/office/drawing/2014/main" xmlns="" id="{4FB84A24-1A88-6E4F-9095-CDF9C2EC5BE9}"/>
              </a:ext>
            </a:extLst>
          </p:cNvPr>
          <p:cNvPicPr>
            <a:picLocks noGrp="1" noChangeAspect="1"/>
          </p:cNvPicPr>
          <p:nvPr>
            <p:ph idx="1"/>
          </p:nvPr>
        </p:nvPicPr>
        <p:blipFill>
          <a:blip r:embed="rId2"/>
          <a:stretch>
            <a:fillRect/>
          </a:stretch>
        </p:blipFill>
        <p:spPr>
          <a:xfrm>
            <a:off x="4720281" y="135924"/>
            <a:ext cx="7357090" cy="6512011"/>
          </a:xfrm>
        </p:spPr>
      </p:pic>
    </p:spTree>
    <p:extLst>
      <p:ext uri="{BB962C8B-B14F-4D97-AF65-F5344CB8AC3E}">
        <p14:creationId xmlns:p14="http://schemas.microsoft.com/office/powerpoint/2010/main" val="2317005525"/>
      </p:ext>
    </p:extLst>
  </p:cSld>
  <p:clrMapOvr>
    <a:masterClrMapping/>
  </p:clrMapOvr>
  <mc:AlternateContent xmlns:mc="http://schemas.openxmlformats.org/markup-compatibility/2006" xmlns:p14="http://schemas.microsoft.com/office/powerpoint/2010/main">
    <mc:Choice Requires="p14">
      <p:transition spd="slow" p14:dur="2000" advClick="0" advTm="10000">
        <p:pull/>
      </p:transition>
    </mc:Choice>
    <mc:Fallback xmlns="">
      <p:transition spd="slow" advClick="0" advTm="1000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rgbClr val="C3DEB7"/>
            </a:gs>
            <a:gs pos="27010">
              <a:srgbClr val="BCD4C6"/>
            </a:gs>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4E4238DD-1CE7-8947-AECC-66FF1F00E3D5}"/>
              </a:ext>
            </a:extLst>
          </p:cNvPr>
          <p:cNvSpPr>
            <a:spLocks noGrp="1"/>
          </p:cNvSpPr>
          <p:nvPr>
            <p:ph type="title"/>
          </p:nvPr>
        </p:nvSpPr>
        <p:spPr>
          <a:xfrm>
            <a:off x="509981" y="307246"/>
            <a:ext cx="4803636" cy="1311664"/>
          </a:xfrm>
        </p:spPr>
        <p:txBody>
          <a:bodyPr>
            <a:normAutofit/>
          </a:bodyPr>
          <a:lstStyle/>
          <a:p>
            <a:r>
              <a:rPr lang="en-US" dirty="0">
                <a:solidFill>
                  <a:srgbClr val="0070C0"/>
                </a:solidFill>
                <a:latin typeface="Chalkduster" panose="03050602040202020205" pitchFamily="66" charset="77"/>
              </a:rPr>
              <a:t>Please remember…</a:t>
            </a:r>
          </a:p>
        </p:txBody>
      </p:sp>
      <p:sp>
        <p:nvSpPr>
          <p:cNvPr id="3" name="Content Placeholder 2">
            <a:extLst>
              <a:ext uri="{FF2B5EF4-FFF2-40B4-BE49-F238E27FC236}">
                <a16:creationId xmlns:a16="http://schemas.microsoft.com/office/drawing/2014/main" xmlns="" id="{CF5033E4-715B-DE42-B050-8D9AA9863A80}"/>
              </a:ext>
            </a:extLst>
          </p:cNvPr>
          <p:cNvSpPr>
            <a:spLocks noGrp="1"/>
          </p:cNvSpPr>
          <p:nvPr>
            <p:ph idx="1"/>
          </p:nvPr>
        </p:nvSpPr>
        <p:spPr>
          <a:xfrm>
            <a:off x="358346" y="1926156"/>
            <a:ext cx="5562084" cy="4624598"/>
          </a:xfrm>
        </p:spPr>
        <p:txBody>
          <a:bodyPr anchor="ctr">
            <a:noAutofit/>
          </a:bodyPr>
          <a:lstStyle/>
          <a:p>
            <a:pPr marL="0" indent="0">
              <a:buNone/>
            </a:pPr>
            <a:r>
              <a:rPr lang="en-US" sz="3600" dirty="0">
                <a:solidFill>
                  <a:srgbClr val="000000"/>
                </a:solidFill>
              </a:rPr>
              <a:t>Gifts need to be received by the Centre by</a:t>
            </a:r>
          </a:p>
          <a:p>
            <a:pPr marL="0" indent="0">
              <a:buNone/>
            </a:pPr>
            <a:r>
              <a:rPr lang="en-US" sz="3600" b="1" dirty="0">
                <a:solidFill>
                  <a:srgbClr val="000000"/>
                </a:solidFill>
                <a:latin typeface="Comic Sans MS" panose="030F0902030302020204" pitchFamily="66" charset="0"/>
              </a:rPr>
              <a:t>Friday 11</a:t>
            </a:r>
            <a:r>
              <a:rPr lang="en-US" sz="3600" b="1" baseline="30000" dirty="0">
                <a:solidFill>
                  <a:srgbClr val="000000"/>
                </a:solidFill>
                <a:latin typeface="Comic Sans MS" panose="030F0902030302020204" pitchFamily="66" charset="0"/>
              </a:rPr>
              <a:t>th</a:t>
            </a:r>
            <a:r>
              <a:rPr lang="en-US" sz="3600" b="1" dirty="0">
                <a:solidFill>
                  <a:srgbClr val="000000"/>
                </a:solidFill>
                <a:latin typeface="Comic Sans MS" panose="030F0902030302020204" pitchFamily="66" charset="0"/>
              </a:rPr>
              <a:t> December</a:t>
            </a:r>
          </a:p>
          <a:p>
            <a:pPr marL="0" indent="0">
              <a:buNone/>
            </a:pPr>
            <a:r>
              <a:rPr lang="en-US" sz="3600" dirty="0">
                <a:solidFill>
                  <a:srgbClr val="000000"/>
                </a:solidFill>
              </a:rPr>
              <a:t>– so please order your gift to arrive by then.</a:t>
            </a:r>
          </a:p>
          <a:p>
            <a:pPr marL="0" indent="0">
              <a:buNone/>
            </a:pPr>
            <a:r>
              <a:rPr lang="en-US" sz="3600" dirty="0">
                <a:solidFill>
                  <a:srgbClr val="000000"/>
                </a:solidFill>
              </a:rPr>
              <a:t>Thursday 10</a:t>
            </a:r>
            <a:r>
              <a:rPr lang="en-US" sz="3600" baseline="30000" dirty="0">
                <a:solidFill>
                  <a:srgbClr val="000000"/>
                </a:solidFill>
              </a:rPr>
              <a:t>th</a:t>
            </a:r>
            <a:r>
              <a:rPr lang="en-US" sz="3600" dirty="0">
                <a:solidFill>
                  <a:srgbClr val="000000"/>
                </a:solidFill>
              </a:rPr>
              <a:t> December would be the last day for Prime deliveries please!</a:t>
            </a:r>
          </a:p>
        </p:txBody>
      </p:sp>
      <p:sp>
        <p:nvSpPr>
          <p:cNvPr id="75" name="Freeform 49">
            <a:extLst>
              <a:ext uri="{FF2B5EF4-FFF2-40B4-BE49-F238E27FC236}">
                <a16:creationId xmlns:a16="http://schemas.microsoft.com/office/drawing/2014/main" xmlns=""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The Must Have Kids Birthday Gifts of 2017 | Pump It Up">
            <a:extLst>
              <a:ext uri="{FF2B5EF4-FFF2-40B4-BE49-F238E27FC236}">
                <a16:creationId xmlns:a16="http://schemas.microsoft.com/office/drawing/2014/main" xmlns="" id="{EFC97F01-1903-EF4C-84A2-9C50E48EB3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49" r="23646"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104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5000">
        <p15:prstTrans prst="fracture"/>
      </p:transition>
    </mc:Choice>
    <mc:Fallback>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F739F-0A81-034B-9D17-C629CB7DA9CB}"/>
              </a:ext>
            </a:extLst>
          </p:cNvPr>
          <p:cNvSpPr>
            <a:spLocks noGrp="1"/>
          </p:cNvSpPr>
          <p:nvPr>
            <p:ph type="title"/>
          </p:nvPr>
        </p:nvSpPr>
        <p:spPr>
          <a:xfrm>
            <a:off x="86497" y="229201"/>
            <a:ext cx="9576487" cy="1325563"/>
          </a:xfrm>
        </p:spPr>
        <p:txBody>
          <a:bodyPr/>
          <a:lstStyle/>
          <a:p>
            <a:r>
              <a:rPr lang="en-US" dirty="0">
                <a:solidFill>
                  <a:srgbClr val="0070C0"/>
                </a:solidFill>
                <a:latin typeface="Chalkduster" panose="03050602040202020205" pitchFamily="66" charset="77"/>
              </a:rPr>
              <a:t>Thank you</a:t>
            </a:r>
            <a:br>
              <a:rPr lang="en-US" dirty="0">
                <a:solidFill>
                  <a:srgbClr val="0070C0"/>
                </a:solidFill>
                <a:latin typeface="Chalkduster" panose="03050602040202020205" pitchFamily="66" charset="77"/>
              </a:rPr>
            </a:br>
            <a:r>
              <a:rPr lang="en-US" dirty="0">
                <a:solidFill>
                  <a:srgbClr val="0070C0"/>
                </a:solidFill>
                <a:latin typeface="Chalkduster" panose="03050602040202020205" pitchFamily="66" charset="77"/>
              </a:rPr>
              <a:t>for your generosity</a:t>
            </a:r>
          </a:p>
        </p:txBody>
      </p:sp>
      <p:pic>
        <p:nvPicPr>
          <p:cNvPr id="4" name="Picture 3">
            <a:extLst>
              <a:ext uri="{FF2B5EF4-FFF2-40B4-BE49-F238E27FC236}">
                <a16:creationId xmlns:a16="http://schemas.microsoft.com/office/drawing/2014/main" xmlns="" id="{8B1DBB10-4900-8543-9D08-AB9D786B2699}"/>
              </a:ext>
            </a:extLst>
          </p:cNvPr>
          <p:cNvPicPr>
            <a:picLocks noChangeAspect="1"/>
          </p:cNvPicPr>
          <p:nvPr/>
        </p:nvPicPr>
        <p:blipFill>
          <a:blip r:embed="rId2"/>
          <a:stretch>
            <a:fillRect/>
          </a:stretch>
        </p:blipFill>
        <p:spPr>
          <a:xfrm>
            <a:off x="4389567" y="4152299"/>
            <a:ext cx="7607300" cy="2476500"/>
          </a:xfrm>
          <a:prstGeom prst="rect">
            <a:avLst/>
          </a:prstGeom>
        </p:spPr>
      </p:pic>
      <p:pic>
        <p:nvPicPr>
          <p:cNvPr id="5" name="Picture 4">
            <a:extLst>
              <a:ext uri="{FF2B5EF4-FFF2-40B4-BE49-F238E27FC236}">
                <a16:creationId xmlns:a16="http://schemas.microsoft.com/office/drawing/2014/main" xmlns="" id="{F27008A4-7292-9741-B274-A6718FC1FC1E}"/>
              </a:ext>
            </a:extLst>
          </p:cNvPr>
          <p:cNvPicPr>
            <a:picLocks noChangeAspect="1"/>
          </p:cNvPicPr>
          <p:nvPr/>
        </p:nvPicPr>
        <p:blipFill>
          <a:blip r:embed="rId3"/>
          <a:stretch>
            <a:fillRect/>
          </a:stretch>
        </p:blipFill>
        <p:spPr>
          <a:xfrm>
            <a:off x="393357" y="1714543"/>
            <a:ext cx="7653473" cy="2953780"/>
          </a:xfrm>
          <a:prstGeom prst="rect">
            <a:avLst/>
          </a:prstGeom>
        </p:spPr>
      </p:pic>
      <p:pic>
        <p:nvPicPr>
          <p:cNvPr id="6" name="Picture 5" descr="A group of colorful flowers&#10;&#10;Description automatically generated">
            <a:extLst>
              <a:ext uri="{FF2B5EF4-FFF2-40B4-BE49-F238E27FC236}">
                <a16:creationId xmlns:a16="http://schemas.microsoft.com/office/drawing/2014/main" xmlns="" id="{99B606E7-2A49-2F4C-B389-0F1F4C9DB3AF}"/>
              </a:ext>
            </a:extLst>
          </p:cNvPr>
          <p:cNvPicPr>
            <a:picLocks noChangeAspect="1"/>
          </p:cNvPicPr>
          <p:nvPr/>
        </p:nvPicPr>
        <p:blipFill rotWithShape="1">
          <a:blip r:embed="rId4">
            <a:alphaModFix/>
          </a:blip>
          <a:srcRect t="13499" r="6" b="6"/>
          <a:stretch/>
        </p:blipFill>
        <p:spPr>
          <a:xfrm>
            <a:off x="8922481" y="378019"/>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201939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4000">
        <p15:prstTrans prst="peelOff"/>
      </p:transition>
    </mc:Choice>
    <mc:Fallback>
      <p:transition spd="slow" advClick="0" advTm="4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389</Words>
  <Application>Microsoft Office PowerPoint</Application>
  <PresentationFormat>Custom</PresentationFormat>
  <Paragraphs>43</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Giving Tree 2020     St Joseph’s and The English Martyrs, Bishop’s Stortford</vt:lpstr>
      <vt:lpstr>What is it?</vt:lpstr>
      <vt:lpstr>PowerPoint Presentation</vt:lpstr>
      <vt:lpstr>PowerPoint Presentation</vt:lpstr>
      <vt:lpstr>How do I take part?</vt:lpstr>
      <vt:lpstr>How do I take part?</vt:lpstr>
      <vt:lpstr>The Children you will be helping!   Let’s give them a really special Christmas…</vt:lpstr>
      <vt:lpstr>Please remember…</vt:lpstr>
      <vt:lpstr>Thank you for your generosity</vt:lpstr>
      <vt:lpstr>A reminder of the link you need…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Giving Tree 2020     St Joseph’s and The English Martyrs, Bishop’s Stortford</dc:title>
  <dc:creator>47 mikejo</dc:creator>
  <cp:lastModifiedBy>Admin</cp:lastModifiedBy>
  <cp:revision>7</cp:revision>
  <dcterms:created xsi:type="dcterms:W3CDTF">2020-11-15T23:14:35Z</dcterms:created>
  <dcterms:modified xsi:type="dcterms:W3CDTF">2020-11-16T12:02:13Z</dcterms:modified>
</cp:coreProperties>
</file>