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11" r:id="rId3"/>
    <p:sldId id="298" r:id="rId4"/>
    <p:sldId id="289" r:id="rId5"/>
    <p:sldId id="280" r:id="rId6"/>
    <p:sldId id="281" r:id="rId7"/>
    <p:sldId id="282" r:id="rId8"/>
    <p:sldId id="285" r:id="rId9"/>
    <p:sldId id="283" r:id="rId10"/>
    <p:sldId id="310" r:id="rId11"/>
    <p:sldId id="284" r:id="rId12"/>
    <p:sldId id="286" r:id="rId13"/>
    <p:sldId id="294" r:id="rId14"/>
    <p:sldId id="290" r:id="rId15"/>
    <p:sldId id="293" r:id="rId16"/>
    <p:sldId id="295" r:id="rId17"/>
    <p:sldId id="299" r:id="rId18"/>
    <p:sldId id="300" r:id="rId19"/>
    <p:sldId id="302" r:id="rId20"/>
    <p:sldId id="303" r:id="rId21"/>
    <p:sldId id="291" r:id="rId22"/>
    <p:sldId id="305" r:id="rId23"/>
    <p:sldId id="306" r:id="rId24"/>
    <p:sldId id="309" r:id="rId25"/>
    <p:sldId id="308" r:id="rId2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64914" autoAdjust="0"/>
  </p:normalViewPr>
  <p:slideViewPr>
    <p:cSldViewPr>
      <p:cViewPr>
        <p:scale>
          <a:sx n="74" d="100"/>
          <a:sy n="74" d="100"/>
        </p:scale>
        <p:origin x="-106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0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6A98C2BF-FAA1-4CE2-A8A5-44FFF730FD2B}" type="datetimeFigureOut">
              <a:rPr lang="en-GB" smtClean="0"/>
              <a:t>13/08/2018</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8C47A66F-F13F-4A19-B1F2-EC0F58860BA8}" type="slidenum">
              <a:rPr lang="en-GB" smtClean="0"/>
              <a:t>‹#›</a:t>
            </a:fld>
            <a:endParaRPr lang="en-GB"/>
          </a:p>
        </p:txBody>
      </p:sp>
    </p:spTree>
    <p:extLst>
      <p:ext uri="{BB962C8B-B14F-4D97-AF65-F5344CB8AC3E}">
        <p14:creationId xmlns:p14="http://schemas.microsoft.com/office/powerpoint/2010/main" val="3365622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C211639-562F-4ECE-BE09-6D70D439856B}" type="datetimeFigureOut">
              <a:rPr lang="en-GB" smtClean="0"/>
              <a:t>13/08/2018</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0564F38-05F9-4C02-B767-71401D0E35CC}" type="slidenum">
              <a:rPr lang="en-GB" smtClean="0"/>
              <a:t>‹#›</a:t>
            </a:fld>
            <a:endParaRPr lang="en-GB"/>
          </a:p>
        </p:txBody>
      </p:sp>
    </p:spTree>
    <p:extLst>
      <p:ext uri="{BB962C8B-B14F-4D97-AF65-F5344CB8AC3E}">
        <p14:creationId xmlns:p14="http://schemas.microsoft.com/office/powerpoint/2010/main" val="293711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1</a:t>
            </a:fld>
            <a:endParaRPr lang="en-GB"/>
          </a:p>
        </p:txBody>
      </p:sp>
    </p:spTree>
    <p:extLst>
      <p:ext uri="{BB962C8B-B14F-4D97-AF65-F5344CB8AC3E}">
        <p14:creationId xmlns:p14="http://schemas.microsoft.com/office/powerpoint/2010/main" val="345258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IT THAT MAKES A VIBRANT</a:t>
            </a:r>
            <a:r>
              <a:rPr lang="en-GB" baseline="0" dirty="0" smtClean="0"/>
              <a:t> PARISH?</a:t>
            </a:r>
          </a:p>
          <a:p>
            <a:endParaRPr lang="en-GB" baseline="0" dirty="0" smtClean="0"/>
          </a:p>
          <a:p>
            <a:r>
              <a:rPr lang="en-GB" baseline="0" dirty="0" smtClean="0"/>
              <a:t>William Simon surveys 244 vibrant parishes to understand what makes a successful parish.</a:t>
            </a:r>
          </a:p>
          <a:p>
            <a:endParaRPr lang="en-GB" baseline="0" dirty="0" smtClean="0"/>
          </a:p>
          <a:p>
            <a:r>
              <a:rPr lang="en-GB" baseline="0" dirty="0" smtClean="0"/>
              <a:t>Key aspects are: shared leadership, spiritual maturity &amp; discipleship, excellent Sunday worship, a spirit of evangelisation.</a:t>
            </a:r>
          </a:p>
          <a:p>
            <a:endParaRPr lang="en-GB" baseline="0" dirty="0" smtClean="0"/>
          </a:p>
          <a:p>
            <a:pPr marL="171450" indent="-171450">
              <a:lnSpc>
                <a:spcPct val="150000"/>
              </a:lnSpc>
              <a:spcBef>
                <a:spcPts val="600"/>
              </a:spcBef>
              <a:buFont typeface="Arial" panose="020B0604020202020204" pitchFamily="34" charset="0"/>
              <a:buChar char="•"/>
            </a:pPr>
            <a:r>
              <a:rPr lang="en-GB" sz="1200" b="0" i="1" kern="1200" dirty="0" smtClean="0">
                <a:solidFill>
                  <a:schemeClr val="tx1"/>
                </a:solidFill>
                <a:effectLst/>
                <a:latin typeface="+mn-lt"/>
                <a:ea typeface="+mn-ea"/>
                <a:cs typeface="+mn-cs"/>
              </a:rPr>
              <a:t>Share leadership</a:t>
            </a:r>
            <a:r>
              <a:rPr lang="en-GB" sz="1200" b="0" i="0" kern="1200" dirty="0" smtClean="0">
                <a:solidFill>
                  <a:schemeClr val="tx1"/>
                </a:solidFill>
                <a:effectLst/>
                <a:latin typeface="+mn-lt"/>
                <a:ea typeface="+mn-ea"/>
                <a:cs typeface="+mn-cs"/>
              </a:rPr>
              <a:t>  - by using clergy and lay staff with the best talents and skills to direct the community</a:t>
            </a:r>
          </a:p>
          <a:p>
            <a:pPr marL="171450" indent="-171450">
              <a:lnSpc>
                <a:spcPct val="150000"/>
              </a:lnSpc>
              <a:spcBef>
                <a:spcPts val="600"/>
              </a:spcBef>
              <a:buFont typeface="Arial" panose="020B0604020202020204" pitchFamily="34" charset="0"/>
              <a:buChar char="•"/>
            </a:pPr>
            <a:r>
              <a:rPr lang="en-GB" sz="1200" b="0" i="1" kern="1200" dirty="0" smtClean="0">
                <a:solidFill>
                  <a:schemeClr val="tx1"/>
                </a:solidFill>
                <a:effectLst/>
                <a:latin typeface="+mn-lt"/>
                <a:ea typeface="+mn-ea"/>
                <a:cs typeface="+mn-cs"/>
              </a:rPr>
              <a:t>Foster spiritual maturity and plan for discipleship</a:t>
            </a:r>
            <a:r>
              <a:rPr lang="en-GB" sz="1200" b="0" i="0" kern="1200" dirty="0" smtClean="0">
                <a:solidFill>
                  <a:schemeClr val="tx1"/>
                </a:solidFill>
                <a:effectLst/>
                <a:latin typeface="+mn-lt"/>
                <a:ea typeface="+mn-ea"/>
                <a:cs typeface="+mn-cs"/>
              </a:rPr>
              <a:t>  - by offering a variety of formation programs and ministry opportunities to reach parishioners at differing points in their lives</a:t>
            </a:r>
          </a:p>
          <a:p>
            <a:pPr marL="171450" indent="-171450">
              <a:lnSpc>
                <a:spcPct val="150000"/>
              </a:lnSpc>
              <a:spcBef>
                <a:spcPts val="600"/>
              </a:spcBef>
              <a:buFont typeface="Arial" panose="020B0604020202020204" pitchFamily="34" charset="0"/>
              <a:buChar char="•"/>
            </a:pPr>
            <a:r>
              <a:rPr lang="en-GB" sz="1200" b="0" i="1" kern="1200" dirty="0" smtClean="0">
                <a:solidFill>
                  <a:schemeClr val="tx1"/>
                </a:solidFill>
                <a:effectLst/>
                <a:latin typeface="+mn-lt"/>
                <a:ea typeface="+mn-ea"/>
                <a:cs typeface="+mn-cs"/>
              </a:rPr>
              <a:t>Excel on Sundays</a:t>
            </a:r>
            <a:r>
              <a:rPr lang="en-GB" sz="1200" b="0" i="0" kern="1200" dirty="0" smtClean="0">
                <a:solidFill>
                  <a:schemeClr val="tx1"/>
                </a:solidFill>
                <a:effectLst/>
                <a:latin typeface="+mn-lt"/>
                <a:ea typeface="+mn-ea"/>
                <a:cs typeface="+mn-cs"/>
              </a:rPr>
              <a:t> - by dedicating significant time, energy, and money to liturgical celebrations that parishioners and visitors find welcoming</a:t>
            </a:r>
          </a:p>
          <a:p>
            <a:pPr marL="171450" indent="-171450">
              <a:lnSpc>
                <a:spcPct val="150000"/>
              </a:lnSpc>
              <a:spcBef>
                <a:spcPts val="600"/>
              </a:spcBef>
              <a:buFont typeface="Arial" panose="020B0604020202020204" pitchFamily="34" charset="0"/>
              <a:buChar char="•"/>
            </a:pPr>
            <a:r>
              <a:rPr lang="en-GB" sz="1200" b="0" i="1" kern="1200" dirty="0" smtClean="0">
                <a:solidFill>
                  <a:schemeClr val="tx1"/>
                </a:solidFill>
                <a:effectLst/>
                <a:latin typeface="+mn-lt"/>
                <a:ea typeface="+mn-ea"/>
                <a:cs typeface="+mn-cs"/>
              </a:rPr>
              <a:t>Intentionally evangelize</a:t>
            </a:r>
            <a:r>
              <a:rPr lang="en-GB" sz="1200" b="0" i="0" kern="1200" dirty="0" smtClean="0">
                <a:solidFill>
                  <a:schemeClr val="tx1"/>
                </a:solidFill>
                <a:effectLst/>
                <a:latin typeface="+mn-lt"/>
                <a:ea typeface="+mn-ea"/>
                <a:cs typeface="+mn-cs"/>
              </a:rPr>
              <a:t> - by challenging insiders to look outward and providing service programs, social events, global mission opportunities, and pastoral care at key sacramental moments that focus on inviting outsiders to deeper relationship with Christ and the Church.</a:t>
            </a:r>
          </a:p>
          <a:p>
            <a:pPr marL="171450" indent="-171450">
              <a:lnSpc>
                <a:spcPct val="150000"/>
              </a:lnSpc>
              <a:spcBef>
                <a:spcPts val="600"/>
              </a:spcBef>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171450" indent="-171450">
              <a:lnSpc>
                <a:spcPct val="150000"/>
              </a:lnSpc>
              <a:spcBef>
                <a:spcPts val="600"/>
              </a:spcBef>
              <a:buFont typeface="Arial" panose="020B0604020202020204" pitchFamily="34" charset="0"/>
              <a:buChar char="•"/>
            </a:pP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Each chapter closes with either crucial takeaways or a summary of practical challenges that will help pastors and leaders focus on growth and excellence</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11</a:t>
            </a:fld>
            <a:endParaRPr lang="en-GB"/>
          </a:p>
        </p:txBody>
      </p:sp>
    </p:spTree>
    <p:extLst>
      <p:ext uri="{BB962C8B-B14F-4D97-AF65-F5344CB8AC3E}">
        <p14:creationId xmlns:p14="http://schemas.microsoft.com/office/powerpoint/2010/main" val="116562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sz="1200" b="0" i="0" kern="1200" dirty="0" smtClean="0">
                <a:solidFill>
                  <a:schemeClr val="tx1"/>
                </a:solidFill>
                <a:effectLst/>
                <a:latin typeface="+mn-lt"/>
                <a:ea typeface="+mn-ea"/>
                <a:cs typeface="+mn-cs"/>
              </a:rPr>
              <a:t>"New Evangelization," that's simply a reminder to us of what has always been true.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this this very practical "mission manual" </a:t>
            </a:r>
            <a:r>
              <a:rPr lang="en-GB" sz="1200" b="0" i="0" kern="1200" dirty="0" err="1" smtClean="0">
                <a:solidFill>
                  <a:schemeClr val="tx1"/>
                </a:solidFill>
                <a:effectLst/>
                <a:latin typeface="+mn-lt"/>
                <a:ea typeface="+mn-ea"/>
                <a:cs typeface="+mn-cs"/>
              </a:rPr>
              <a:t>Dr.</a:t>
            </a:r>
            <a:r>
              <a:rPr lang="en-GB" sz="1200" b="0" i="0" kern="1200" dirty="0" smtClean="0">
                <a:solidFill>
                  <a:schemeClr val="tx1"/>
                </a:solidFill>
                <a:effectLst/>
                <a:latin typeface="+mn-lt"/>
                <a:ea typeface="+mn-ea"/>
                <a:cs typeface="+mn-cs"/>
              </a:rPr>
              <a:t> Hahn equips you with:</a:t>
            </a:r>
          </a:p>
          <a:p>
            <a:r>
              <a:rPr lang="en-GB" sz="1200" b="0" i="0" kern="1200" dirty="0" smtClean="0">
                <a:solidFill>
                  <a:schemeClr val="tx1"/>
                </a:solidFill>
                <a:effectLst/>
                <a:latin typeface="+mn-lt"/>
                <a:ea typeface="+mn-ea"/>
                <a:cs typeface="+mn-cs"/>
              </a:rPr>
              <a:t>A guide to understanding what the New Evangelization is, and who it's really for</a:t>
            </a:r>
          </a:p>
          <a:p>
            <a:r>
              <a:rPr lang="en-GB" sz="1200" b="0" i="0" kern="1200" dirty="0" smtClean="0">
                <a:solidFill>
                  <a:schemeClr val="tx1"/>
                </a:solidFill>
                <a:effectLst/>
                <a:latin typeface="+mn-lt"/>
                <a:ea typeface="+mn-ea"/>
                <a:cs typeface="+mn-cs"/>
              </a:rPr>
              <a:t>A roadmap that leads you to where it all happens (hint: it's closer than you think)</a:t>
            </a:r>
          </a:p>
          <a:p>
            <a:r>
              <a:rPr lang="en-GB" sz="1200" b="0" i="0" kern="1200" dirty="0" smtClean="0">
                <a:solidFill>
                  <a:schemeClr val="tx1"/>
                </a:solidFill>
                <a:effectLst/>
                <a:latin typeface="+mn-lt"/>
                <a:ea typeface="+mn-ea"/>
                <a:cs typeface="+mn-cs"/>
              </a:rPr>
              <a:t>A simple, beautiful message to share - in words and actions</a:t>
            </a:r>
          </a:p>
          <a:p>
            <a:endParaRPr lang="en-GB" dirty="0" smtClean="0"/>
          </a:p>
          <a:p>
            <a:r>
              <a:rPr lang="en-GB" sz="1200" b="0" i="0" kern="1200" smtClean="0">
                <a:solidFill>
                  <a:schemeClr val="tx1"/>
                </a:solidFill>
                <a:effectLst/>
                <a:latin typeface="+mn-lt"/>
                <a:ea typeface="+mn-ea"/>
                <a:cs typeface="+mn-cs"/>
              </a:rPr>
              <a:t>Enter a deeper friendship with Christ, and you'll want to share his companionship more and more with a wider circle of friends.</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12</a:t>
            </a:fld>
            <a:endParaRPr lang="en-GB"/>
          </a:p>
        </p:txBody>
      </p:sp>
    </p:spTree>
    <p:extLst>
      <p:ext uri="{BB962C8B-B14F-4D97-AF65-F5344CB8AC3E}">
        <p14:creationId xmlns:p14="http://schemas.microsoft.com/office/powerpoint/2010/main" val="35669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smtClean="0">
                <a:solidFill>
                  <a:srgbClr val="0070C0"/>
                </a:solidFill>
              </a:rPr>
              <a:t>A RECOGNITION</a:t>
            </a:r>
            <a:r>
              <a:rPr lang="en-GB" sz="1200" i="0" baseline="0" dirty="0" smtClean="0">
                <a:solidFill>
                  <a:srgbClr val="0070C0"/>
                </a:solidFill>
              </a:rPr>
              <a:t> OF THE PROBLEM – A CHURCH WHERE FAITH NEEDS TO BE LIVED</a:t>
            </a:r>
            <a:endParaRPr lang="en-GB" sz="1200" i="0" dirty="0" smtClean="0">
              <a:solidFill>
                <a:srgbClr val="0070C0"/>
              </a:solidFill>
            </a:endParaRPr>
          </a:p>
          <a:p>
            <a:endParaRPr lang="en-GB" sz="1200" dirty="0" smtClean="0"/>
          </a:p>
          <a:p>
            <a:r>
              <a:rPr lang="en-GB" sz="1200" dirty="0" smtClean="0"/>
              <a:t>The </a:t>
            </a:r>
            <a:r>
              <a:rPr lang="en-GB" sz="1200" dirty="0" err="1" smtClean="0"/>
              <a:t>Aparecida</a:t>
            </a:r>
            <a:r>
              <a:rPr lang="en-GB" sz="1200" dirty="0" smtClean="0"/>
              <a:t> Document</a:t>
            </a:r>
          </a:p>
          <a:p>
            <a:endParaRPr lang="en-GB" sz="1200" dirty="0" smtClean="0"/>
          </a:p>
          <a:p>
            <a:r>
              <a:rPr lang="en-GB" sz="1200" b="0" i="0" kern="1200" dirty="0" smtClean="0">
                <a:solidFill>
                  <a:schemeClr val="tx1"/>
                </a:solidFill>
                <a:effectLst/>
                <a:latin typeface="+mn-lt"/>
                <a:ea typeface="+mn-ea"/>
                <a:cs typeface="+mn-cs"/>
              </a:rPr>
              <a:t>The final document of the V General Conference of the Episcopate of Latin America and the Caribbean which met for the 13-31 May 2007 on the theme: Disciples and Missionaries of Jesus Christ so that our peoples may have life in Him. "I am the Way, the Truth and the Life" (</a:t>
            </a:r>
            <a:r>
              <a:rPr lang="en-GB" sz="1200" b="0" i="0" kern="1200" dirty="0" err="1" smtClean="0">
                <a:solidFill>
                  <a:schemeClr val="tx1"/>
                </a:solidFill>
                <a:effectLst/>
                <a:latin typeface="+mn-lt"/>
                <a:ea typeface="+mn-ea"/>
                <a:cs typeface="+mn-cs"/>
              </a:rPr>
              <a:t>Jn</a:t>
            </a:r>
            <a:r>
              <a:rPr lang="en-GB" sz="1200" b="0" i="0" kern="1200" dirty="0" smtClean="0">
                <a:solidFill>
                  <a:schemeClr val="tx1"/>
                </a:solidFill>
                <a:effectLst/>
                <a:latin typeface="+mn-lt"/>
                <a:ea typeface="+mn-ea"/>
                <a:cs typeface="+mn-cs"/>
              </a:rPr>
              <a:t> 14:6). This document contains numerous indications rich pastoral reflections in the light of faith and the current social context. There are ten chapters in three parts: Part One: 1. The Disciples in Mission 2. Look of the Disciples in Mission About Reality Part 3. The Joy of Being Disciples missionaries to proclaim the Gospel of Jesus Christ 4. The Calling of the Disciples in Mission to Holiness 5. The Communion of the Church Missionary Disciples in June. The Formative Itinerary Missionary Disciples Part Three: 7. Disciples Mission Service Full Life 8. Kingdom of God and Promotion of Human Dignity 9. Family, People, and Life 10. Our People and Culture</a:t>
            </a:r>
          </a:p>
          <a:p>
            <a:endParaRPr lang="en-GB" sz="1200" b="0" i="0" kern="1200" dirty="0" smtClean="0">
              <a:solidFill>
                <a:schemeClr val="tx1"/>
              </a:solidFill>
              <a:effectLst/>
              <a:latin typeface="+mn-lt"/>
              <a:ea typeface="+mn-ea"/>
              <a:cs typeface="+mn-cs"/>
            </a:endParaRPr>
          </a:p>
          <a:p>
            <a:r>
              <a:rPr lang="en-GB" i="1" dirty="0" smtClean="0"/>
              <a:t>‘This document contains an abundance of timely pastoral guidelines, explained in a wealth of reflections in the light of faith and of the contemporary social context.’ - </a:t>
            </a:r>
            <a:r>
              <a:rPr lang="en-GB" i="1" baseline="0" dirty="0" smtClean="0"/>
              <a:t> Pope Benedict</a:t>
            </a:r>
          </a:p>
          <a:p>
            <a:endParaRPr lang="en-GB" i="1" baseline="0" dirty="0" smtClean="0"/>
          </a:p>
          <a:p>
            <a:r>
              <a:rPr lang="en-GB" sz="1200" b="0" i="0" kern="1200" dirty="0" smtClean="0">
                <a:solidFill>
                  <a:schemeClr val="tx1"/>
                </a:solidFill>
                <a:effectLst/>
                <a:latin typeface="+mn-lt"/>
                <a:ea typeface="+mn-ea"/>
                <a:cs typeface="+mn-cs"/>
              </a:rPr>
              <a:t>Look to Jesus for the answers</a:t>
            </a:r>
            <a:r>
              <a:rPr lang="en-GB" sz="1200" b="0" i="0" kern="1200" baseline="0" dirty="0" smtClean="0">
                <a:solidFill>
                  <a:schemeClr val="tx1"/>
                </a:solidFill>
                <a:effectLst/>
                <a:latin typeface="+mn-lt"/>
                <a:ea typeface="+mn-ea"/>
                <a:cs typeface="+mn-cs"/>
              </a:rPr>
              <a:t> to today’s challenges </a:t>
            </a:r>
            <a:r>
              <a:rPr lang="en-GB" sz="1200" b="0" i="0" kern="1200" dirty="0" smtClean="0">
                <a:solidFill>
                  <a:schemeClr val="tx1"/>
                </a:solidFill>
                <a:effectLst/>
                <a:latin typeface="+mn-lt"/>
                <a:ea typeface="+mn-ea"/>
                <a:cs typeface="+mn-cs"/>
              </a:rPr>
              <a:t>- a focus on mission</a:t>
            </a:r>
            <a:r>
              <a:rPr lang="en-GB" sz="1200" b="1" i="0" kern="1200" dirty="0" smtClean="0">
                <a:solidFill>
                  <a:schemeClr val="tx1"/>
                </a:solidFill>
                <a:effectLst/>
                <a:latin typeface="+mn-lt"/>
                <a:ea typeface="+mn-ea"/>
                <a:cs typeface="+mn-cs"/>
              </a:rPr>
              <a:t>, to become ‘Missionary Disciples’</a:t>
            </a:r>
            <a:r>
              <a:rPr lang="en-GB" sz="1200" b="0" i="0" kern="1200" dirty="0" smtClean="0">
                <a:solidFill>
                  <a:schemeClr val="tx1"/>
                </a:solidFill>
                <a:effectLst/>
                <a:latin typeface="+mn-lt"/>
                <a:ea typeface="+mn-ea"/>
                <a:cs typeface="+mn-cs"/>
              </a:rPr>
              <a:t> – Jesus brings joy to us and others, </a:t>
            </a:r>
            <a:r>
              <a:rPr lang="en-GB" sz="1200" b="1" i="0" kern="1200" dirty="0" smtClean="0">
                <a:solidFill>
                  <a:schemeClr val="tx1"/>
                </a:solidFill>
                <a:effectLst/>
                <a:latin typeface="+mn-lt"/>
                <a:ea typeface="+mn-ea"/>
                <a:cs typeface="+mn-cs"/>
              </a:rPr>
              <a:t>. “the joy of being called to proclaim the Gospel”</a:t>
            </a:r>
            <a:r>
              <a:rPr lang="en-GB" sz="1200" b="0" i="0" kern="1200" dirty="0" smtClean="0">
                <a:solidFill>
                  <a:schemeClr val="tx1"/>
                </a:solidFill>
                <a:effectLst/>
                <a:latin typeface="+mn-lt"/>
                <a:ea typeface="+mn-ea"/>
                <a:cs typeface="+mn-cs"/>
              </a:rPr>
              <a:t> ; “new faces of the poor,” including the unemployed, migrants, and those who are abandoned or ill, and highlights the urgent need to care for the environment. The Catholic </a:t>
            </a:r>
            <a:r>
              <a:rPr lang="en-GB" sz="1200" b="1" i="0" kern="1200" dirty="0" smtClean="0">
                <a:solidFill>
                  <a:schemeClr val="tx1"/>
                </a:solidFill>
                <a:effectLst/>
                <a:latin typeface="+mn-lt"/>
                <a:ea typeface="+mn-ea"/>
                <a:cs typeface="+mn-cs"/>
              </a:rPr>
              <a:t>Church must </a:t>
            </a:r>
            <a:r>
              <a:rPr lang="en-GB" sz="1200" b="0" i="0" kern="1200" dirty="0" smtClean="0">
                <a:solidFill>
                  <a:schemeClr val="tx1"/>
                </a:solidFill>
                <a:effectLst/>
                <a:latin typeface="+mn-lt"/>
                <a:ea typeface="+mn-ea"/>
                <a:cs typeface="+mn-cs"/>
              </a:rPr>
              <a:t>honestly ask herself </a:t>
            </a:r>
            <a:r>
              <a:rPr lang="en-GB" sz="1200" b="1" i="0" kern="1200" dirty="0" smtClean="0">
                <a:solidFill>
                  <a:schemeClr val="tx1"/>
                </a:solidFill>
                <a:effectLst/>
                <a:latin typeface="+mn-lt"/>
                <a:ea typeface="+mn-ea"/>
                <a:cs typeface="+mn-cs"/>
              </a:rPr>
              <a:t>what is missing in her presentation of the Gospel and the authentic, full living of the Gospel. </a:t>
            </a:r>
            <a:r>
              <a:rPr lang="en-GB" sz="1200" b="0" i="0" kern="1200" dirty="0" smtClean="0">
                <a:solidFill>
                  <a:schemeClr val="tx1"/>
                </a:solidFill>
                <a:effectLst/>
                <a:latin typeface="+mn-lt"/>
                <a:ea typeface="+mn-ea"/>
                <a:cs typeface="+mn-cs"/>
              </a:rPr>
              <a:t> </a:t>
            </a:r>
            <a:endParaRPr lang="en-GB" sz="1200" b="1" i="0" kern="1200" dirty="0" smtClean="0">
              <a:solidFill>
                <a:schemeClr val="tx1"/>
              </a:solidFill>
              <a:effectLst/>
              <a:latin typeface="+mn-lt"/>
              <a:ea typeface="+mn-ea"/>
              <a:cs typeface="+mn-cs"/>
            </a:endParaRPr>
          </a:p>
          <a:p>
            <a:endParaRPr lang="en-GB" i="1" dirty="0" smtClean="0"/>
          </a:p>
          <a:p>
            <a:r>
              <a:rPr lang="en-GB" sz="1200" b="0" i="0" u="none" strike="noStrike" kern="1200" baseline="0" dirty="0" smtClean="0">
                <a:solidFill>
                  <a:schemeClr val="tx1"/>
                </a:solidFill>
                <a:latin typeface="+mn-lt"/>
                <a:ea typeface="+mn-ea"/>
                <a:cs typeface="+mn-cs"/>
              </a:rPr>
              <a:t>THOSE WHO HAVE LEFT THE CHURCH TO JOIN OTHER RELIGIOUS GROUPS</a:t>
            </a:r>
          </a:p>
          <a:p>
            <a:r>
              <a:rPr lang="en-GB" sz="1200" b="0" i="0" u="none" strike="noStrike" kern="1200" baseline="0" dirty="0" smtClean="0">
                <a:solidFill>
                  <a:schemeClr val="tx1"/>
                </a:solidFill>
                <a:latin typeface="+mn-lt"/>
                <a:ea typeface="+mn-ea"/>
                <a:cs typeface="+mn-cs"/>
              </a:rPr>
              <a:t> In our pastoral experience, often sincere people who leave our church do not do so because of what “non-Catholic” groups believe, but fundamentally for what they live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we should enhance work along four</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Religious experience</a:t>
            </a:r>
            <a:r>
              <a:rPr lang="en-GB" sz="1200" b="0" i="0" u="none" strike="noStrike" kern="1200" baseline="0" dirty="0" smtClean="0">
                <a:solidFill>
                  <a:schemeClr val="tx1"/>
                </a:solidFill>
                <a:latin typeface="+mn-lt"/>
                <a:ea typeface="+mn-ea"/>
                <a:cs typeface="+mn-cs"/>
              </a:rPr>
              <a:t>. In our Church we must offer all our faithful “a personal encounter with Jesus Christ,”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Community life. </a:t>
            </a:r>
            <a:r>
              <a:rPr lang="en-GB" sz="1200" b="0" i="0" u="none" strike="noStrike" kern="1200" baseline="0" dirty="0" smtClean="0">
                <a:solidFill>
                  <a:schemeClr val="tx1"/>
                </a:solidFill>
                <a:latin typeface="+mn-lt"/>
                <a:ea typeface="+mn-ea"/>
                <a:cs typeface="+mn-cs"/>
              </a:rPr>
              <a:t>Our faithful are seeking Christian communities where they are accepted fraternally and feel valued, visible, and included in the Church</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Biblical and doctrinal formation</a:t>
            </a:r>
            <a:r>
              <a:rPr lang="en-GB" sz="1200" b="0" i="0" u="none" strike="noStrike" kern="1200" baseline="0" dirty="0" smtClean="0">
                <a:solidFill>
                  <a:schemeClr val="tx1"/>
                </a:solidFill>
                <a:latin typeface="+mn-lt"/>
                <a:ea typeface="+mn-ea"/>
                <a:cs typeface="+mn-cs"/>
              </a:rPr>
              <a:t>. our faithful need to deepen their knowledge of the Word and the contents of the faith,  - to bring their religious experience to maturity.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Missionary commitment of the entire community</a:t>
            </a:r>
            <a:r>
              <a:rPr lang="en-GB" sz="1200" b="0" i="0" u="none" strike="noStrike" kern="1200" baseline="0" dirty="0" smtClean="0">
                <a:solidFill>
                  <a:schemeClr val="tx1"/>
                </a:solidFill>
                <a:latin typeface="+mn-lt"/>
                <a:ea typeface="+mn-ea"/>
                <a:cs typeface="+mn-cs"/>
              </a:rPr>
              <a:t>.  To go out to meet those who are afar, to show concern and so attract them back to the Church</a:t>
            </a:r>
          </a:p>
          <a:p>
            <a:r>
              <a:rPr lang="en-GB" sz="1200" b="0" i="0" u="none" strike="noStrike" kern="1200" baseline="0" dirty="0" smtClean="0">
                <a:solidFill>
                  <a:schemeClr val="tx1"/>
                </a:solidFill>
                <a:latin typeface="+mn-lt"/>
                <a:ea typeface="+mn-ea"/>
                <a:cs typeface="+mn-cs"/>
              </a:rPr>
              <a:t>invite them to return to it. </a:t>
            </a:r>
          </a:p>
          <a:p>
            <a:r>
              <a:rPr lang="en-GB" sz="1200" b="1" i="0" u="none" strike="noStrike" kern="1200" baseline="0" dirty="0" smtClean="0">
                <a:solidFill>
                  <a:schemeClr val="tx1"/>
                </a:solidFill>
                <a:latin typeface="+mn-lt"/>
                <a:ea typeface="+mn-ea"/>
                <a:cs typeface="+mn-cs"/>
              </a:rPr>
              <a:t>ECUMENICAL AND INTERRELIGIOU </a:t>
            </a:r>
          </a:p>
          <a:p>
            <a:endParaRPr lang="en-GB" sz="1200" b="1" i="0" u="none" strike="noStrike" kern="1200" baseline="0" dirty="0" smtClean="0">
              <a:solidFill>
                <a:schemeClr val="tx1"/>
              </a:solidFill>
              <a:latin typeface="+mn-lt"/>
              <a:ea typeface="+mn-ea"/>
              <a:cs typeface="+mn-cs"/>
            </a:endParaRPr>
          </a:p>
          <a:p>
            <a:endParaRPr lang="en-GB" sz="1200" b="1" i="0" u="none" strike="noStrike" kern="1200" baseline="0" dirty="0" smtClean="0">
              <a:solidFill>
                <a:srgbClr val="0070C0"/>
              </a:solidFill>
              <a:latin typeface="+mn-lt"/>
              <a:ea typeface="+mn-ea"/>
              <a:cs typeface="+mn-cs"/>
            </a:endParaRPr>
          </a:p>
          <a:p>
            <a:endParaRPr lang="en-GB" sz="1200" b="1" i="0" u="none" strike="noStrike" kern="1200" baseline="0" dirty="0" smtClean="0">
              <a:solidFill>
                <a:schemeClr val="tx1"/>
              </a:solidFill>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30564F38-05F9-4C02-B767-71401D0E35CC}" type="slidenum">
              <a:rPr lang="en-GB" smtClean="0"/>
              <a:t>3</a:t>
            </a:fld>
            <a:endParaRPr lang="en-GB"/>
          </a:p>
        </p:txBody>
      </p:sp>
    </p:spTree>
    <p:extLst>
      <p:ext uri="{BB962C8B-B14F-4D97-AF65-F5344CB8AC3E}">
        <p14:creationId xmlns:p14="http://schemas.microsoft.com/office/powerpoint/2010/main" val="253230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JOY IN FAITH – JOY IN SHARING THE FAITH – ALL TO BE MISSIONARY DISCIPLES</a:t>
            </a:r>
          </a:p>
          <a:p>
            <a:endParaRPr lang="en-GB" dirty="0" smtClean="0"/>
          </a:p>
          <a:p>
            <a:r>
              <a:rPr lang="en-GB" dirty="0" smtClean="0"/>
              <a:t>Pope</a:t>
            </a:r>
            <a:r>
              <a:rPr lang="en-GB" baseline="0" dirty="0" smtClean="0"/>
              <a:t> Francis puts forward his vision for:</a:t>
            </a:r>
          </a:p>
          <a:p>
            <a:r>
              <a:rPr lang="en-GB" baseline="0" dirty="0" smtClean="0"/>
              <a:t> a missionary Church, renewal in living faith, </a:t>
            </a:r>
          </a:p>
          <a:p>
            <a:endParaRPr lang="en-GB" baseline="0" dirty="0" smtClean="0"/>
          </a:p>
          <a:p>
            <a:r>
              <a:rPr lang="en-GB" sz="1200" b="0" i="0" kern="1200" dirty="0" smtClean="0">
                <a:solidFill>
                  <a:schemeClr val="tx1"/>
                </a:solidFill>
                <a:effectLst/>
                <a:latin typeface="+mn-lt"/>
                <a:ea typeface="+mn-ea"/>
                <a:cs typeface="+mn-cs"/>
              </a:rPr>
              <a:t>“The Joy of the Gospel fills the hearts and lives of all who encounter Jesus. Those who accept his offer of salvation are set free from sin, sorrow, inner emptiness and loneliness. With Christ joy is constantly born anew. In this Exhortation I wish to encourage the Christian faithful </a:t>
            </a:r>
            <a:r>
              <a:rPr lang="en-GB" sz="1200" b="1" i="1" kern="1200" dirty="0" smtClean="0">
                <a:solidFill>
                  <a:schemeClr val="tx1"/>
                </a:solidFill>
                <a:effectLst/>
                <a:latin typeface="+mn-lt"/>
                <a:ea typeface="+mn-ea"/>
                <a:cs typeface="+mn-cs"/>
              </a:rPr>
              <a:t>to embark</a:t>
            </a:r>
            <a:r>
              <a:rPr lang="en-GB" sz="1200" b="0" i="0"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upon a new chapter of </a:t>
            </a:r>
            <a:r>
              <a:rPr lang="en-GB" sz="1200" b="1" i="1" kern="1200" dirty="0" err="1" smtClean="0">
                <a:solidFill>
                  <a:schemeClr val="tx1"/>
                </a:solidFill>
                <a:effectLst/>
                <a:latin typeface="+mn-lt"/>
                <a:ea typeface="+mn-ea"/>
                <a:cs typeface="+mn-cs"/>
              </a:rPr>
              <a:t>evangelization</a:t>
            </a:r>
            <a:r>
              <a:rPr lang="en-GB" sz="1200" b="0" i="0" kern="1200" dirty="0" err="1" smtClean="0">
                <a:solidFill>
                  <a:schemeClr val="tx1"/>
                </a:solidFill>
                <a:effectLst/>
                <a:latin typeface="+mn-lt"/>
                <a:ea typeface="+mn-ea"/>
                <a:cs typeface="+mn-cs"/>
              </a:rPr>
              <a:t>marked</a:t>
            </a:r>
            <a:r>
              <a:rPr lang="en-GB" sz="1200" b="0" i="0" kern="1200" dirty="0" smtClean="0">
                <a:solidFill>
                  <a:schemeClr val="tx1"/>
                </a:solidFill>
                <a:effectLst/>
                <a:latin typeface="+mn-lt"/>
                <a:ea typeface="+mn-ea"/>
                <a:cs typeface="+mn-cs"/>
              </a:rPr>
              <a:t> by this joy, while pointing out new paths for the Church’s journey in years to come”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 dream of a '</a:t>
            </a:r>
            <a:r>
              <a:rPr lang="en-GB" sz="1200" b="1" i="0" kern="1200" dirty="0" smtClean="0">
                <a:solidFill>
                  <a:schemeClr val="tx1"/>
                </a:solidFill>
                <a:effectLst/>
                <a:latin typeface="+mn-lt"/>
                <a:ea typeface="+mn-ea"/>
                <a:cs typeface="+mn-cs"/>
              </a:rPr>
              <a:t>missionary option',</a:t>
            </a:r>
            <a:r>
              <a:rPr lang="en-GB" sz="1200" b="0" i="0" kern="1200" dirty="0" smtClean="0">
                <a:solidFill>
                  <a:schemeClr val="tx1"/>
                </a:solidFill>
                <a:effectLst/>
                <a:latin typeface="+mn-lt"/>
                <a:ea typeface="+mn-ea"/>
                <a:cs typeface="+mn-cs"/>
              </a:rPr>
              <a:t> that is, </a:t>
            </a:r>
            <a:r>
              <a:rPr lang="en-GB" sz="1200" b="1" i="0" kern="1200" dirty="0" smtClean="0">
                <a:solidFill>
                  <a:schemeClr val="tx1"/>
                </a:solidFill>
                <a:effectLst/>
                <a:latin typeface="+mn-lt"/>
                <a:ea typeface="+mn-ea"/>
                <a:cs typeface="+mn-cs"/>
              </a:rPr>
              <a:t>a missionary impulse capable of transforming everything</a:t>
            </a:r>
            <a:r>
              <a:rPr lang="en-GB" sz="1200" b="0" i="0" kern="1200" dirty="0" smtClean="0">
                <a:solidFill>
                  <a:schemeClr val="tx1"/>
                </a:solidFill>
                <a:effectLst/>
                <a:latin typeface="+mn-lt"/>
                <a:ea typeface="+mn-ea"/>
                <a:cs typeface="+mn-cs"/>
              </a:rPr>
              <a:t>, so that the Church’s customs, ways of doing things, times and schedules, language and structures can be suitably </a:t>
            </a:r>
            <a:r>
              <a:rPr lang="en-GB" sz="1200" b="0" i="0" kern="1200" dirty="0" err="1" smtClean="0">
                <a:solidFill>
                  <a:schemeClr val="tx1"/>
                </a:solidFill>
                <a:effectLst/>
                <a:latin typeface="+mn-lt"/>
                <a:ea typeface="+mn-ea"/>
                <a:cs typeface="+mn-cs"/>
              </a:rPr>
              <a:t>channeled</a:t>
            </a:r>
            <a:r>
              <a:rPr lang="en-GB" sz="1200" b="0" i="0" kern="1200" dirty="0" smtClean="0">
                <a:solidFill>
                  <a:schemeClr val="tx1"/>
                </a:solidFill>
                <a:effectLst/>
                <a:latin typeface="+mn-lt"/>
                <a:ea typeface="+mn-ea"/>
                <a:cs typeface="+mn-cs"/>
              </a:rPr>
              <a:t> for the evangelization of today’s </a:t>
            </a:r>
            <a:r>
              <a:rPr lang="en-GB" sz="1200" b="1" i="0" kern="1200" dirty="0" smtClean="0">
                <a:solidFill>
                  <a:schemeClr val="tx1"/>
                </a:solidFill>
                <a:effectLst/>
                <a:latin typeface="+mn-lt"/>
                <a:ea typeface="+mn-ea"/>
                <a:cs typeface="+mn-cs"/>
              </a:rPr>
              <a:t>world rather than for her self-preservation</a:t>
            </a:r>
            <a:r>
              <a:rPr lang="en-GB" sz="1200" b="0" i="0" kern="1200" dirty="0" smtClean="0">
                <a:solidFill>
                  <a:schemeClr val="tx1"/>
                </a:solidFill>
                <a:effectLst/>
                <a:latin typeface="+mn-lt"/>
                <a:ea typeface="+mn-ea"/>
                <a:cs typeface="+mn-cs"/>
              </a:rPr>
              <a:t>” </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The Basic Proclamation of the Gospel (Kerygma);  </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Proclamation</a:t>
            </a:r>
            <a:r>
              <a:rPr lang="en-GB" sz="1200" b="1" i="0" kern="1200" baseline="0" dirty="0" smtClean="0">
                <a:solidFill>
                  <a:schemeClr val="tx1"/>
                </a:solidFill>
                <a:effectLst/>
                <a:latin typeface="+mn-lt"/>
                <a:ea typeface="+mn-ea"/>
                <a:cs typeface="+mn-cs"/>
              </a:rPr>
              <a:t> – accepting God in our lives – all the baptised are to be missionary disciples – to see the parish as the centre of missionary outreach – to reach out to the poor.</a:t>
            </a:r>
            <a:r>
              <a:rPr lang="en-GB" sz="1200" b="0" i="0" kern="1200" dirty="0" smtClean="0">
                <a:solidFill>
                  <a:schemeClr val="tx1"/>
                </a:solidFill>
                <a:effectLst/>
                <a:latin typeface="+mn-lt"/>
                <a:ea typeface="+mn-ea"/>
                <a:cs typeface="+mn-cs"/>
              </a:rPr>
              <a:t> The joy of the Gospel is for all people: no one can be excluded.” (#23).</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4</a:t>
            </a:fld>
            <a:endParaRPr lang="en-GB"/>
          </a:p>
        </p:txBody>
      </p:sp>
    </p:spTree>
    <p:extLst>
      <p:ext uri="{BB962C8B-B14F-4D97-AF65-F5344CB8AC3E}">
        <p14:creationId xmlns:p14="http://schemas.microsoft.com/office/powerpoint/2010/main" val="161371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MAINTENANCE TO MISSION – FOCUS</a:t>
            </a:r>
            <a:r>
              <a:rPr lang="en-GB" baseline="0" dirty="0" smtClean="0"/>
              <a:t> ON VALUES TO RENEW THE CULTURE OF THE PARISH</a:t>
            </a:r>
            <a:endParaRPr lang="en-GB" dirty="0" smtClean="0"/>
          </a:p>
          <a:p>
            <a:endParaRPr lang="en-GB" dirty="0" smtClean="0"/>
          </a:p>
          <a:p>
            <a:r>
              <a:rPr lang="en-GB" dirty="0" smtClean="0"/>
              <a:t>Challenging</a:t>
            </a:r>
            <a:r>
              <a:rPr lang="en-GB" baseline="0" dirty="0" smtClean="0"/>
              <a:t> the culture of maintenance in our local church – to boldly share our faith.  A practical guide to spiritually renovating our parishes by:  focusing on people – not on structures that don’t serve the church’s mission; supporting values and culture that matters; to be welcoming as a parish; restoring a proper recognition of sacraments.</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5</a:t>
            </a:fld>
            <a:endParaRPr lang="en-GB"/>
          </a:p>
        </p:txBody>
      </p:sp>
    </p:spTree>
    <p:extLst>
      <p:ext uri="{BB962C8B-B14F-4D97-AF65-F5344CB8AC3E}">
        <p14:creationId xmlns:p14="http://schemas.microsoft.com/office/powerpoint/2010/main" val="156572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 PROCESS OF EVANGELISATION</a:t>
            </a:r>
            <a:r>
              <a:rPr lang="en-GB" sz="1200" baseline="0" dirty="0" smtClean="0"/>
              <a:t> FOR THE MODERN WORLD – INTENTIONAL DISCIPLESHIP</a:t>
            </a:r>
            <a:endParaRPr lang="en-GB" sz="1200" dirty="0" smtClean="0"/>
          </a:p>
          <a:p>
            <a:endParaRPr lang="en-GB" sz="1200" dirty="0" smtClean="0"/>
          </a:p>
          <a:p>
            <a:r>
              <a:rPr lang="en-GB" sz="1200" dirty="0" smtClean="0"/>
              <a:t>Widely used resource, Sherry Weddell looks at five thresholds of conversion: trust, curiosity, openness, seeking, leading to intentional discipleship. Also look at statistics of Church decline (in USA). A focus on talking about faith and a personal relationship with Jesus.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Also book on parish, and new book on ‘Living the Mission…’ out 7</a:t>
            </a:r>
            <a:r>
              <a:rPr lang="en-GB" sz="1200" baseline="30000" dirty="0" smtClean="0"/>
              <a:t>t</a:t>
            </a:r>
            <a:r>
              <a:rPr lang="en-GB" sz="1200" dirty="0" smtClean="0"/>
              <a:t>June 2017.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An</a:t>
            </a:r>
            <a:r>
              <a:rPr lang="en-GB" sz="1200" baseline="0" dirty="0" smtClean="0"/>
              <a:t> important resource in development of Evangelisation Teams – to understand the process of evangelisation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Relevant to ‘New Evangelisation.</a:t>
            </a:r>
            <a:endParaRPr lang="en-GB" sz="1200" dirty="0" smtClean="0"/>
          </a:p>
          <a:p>
            <a:endParaRPr lang="en-GB" sz="1200" baseline="30000" dirty="0" smtClean="0"/>
          </a:p>
          <a:p>
            <a:r>
              <a:rPr lang="en-GB" sz="1200" baseline="30000" dirty="0" smtClean="0"/>
              <a:t>Anh</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6</a:t>
            </a:fld>
            <a:endParaRPr lang="en-GB"/>
          </a:p>
        </p:txBody>
      </p:sp>
    </p:spTree>
    <p:extLst>
      <p:ext uri="{BB962C8B-B14F-4D97-AF65-F5344CB8AC3E}">
        <p14:creationId xmlns:p14="http://schemas.microsoft.com/office/powerpoint/2010/main" val="117999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BALANCE IN CHURCH LIFE – WITH PURPOSE</a:t>
            </a:r>
          </a:p>
          <a:p>
            <a:endParaRPr lang="en-GB" baseline="0" dirty="0" smtClean="0"/>
          </a:p>
          <a:p>
            <a:endParaRPr lang="en-GB" baseline="0" dirty="0" smtClean="0"/>
          </a:p>
          <a:p>
            <a:r>
              <a:rPr lang="en-GB" dirty="0" smtClean="0"/>
              <a:t>The five purposes for Saddleback Church are: “Magnify: We celebrate God’s presence in Worship, Mission: We communicate God’s Word through evangelism, Membership: We incorporate God’s family into our fellowship, Maturity: We educate God’s people through discipleship [and lastly] Ministry: We demonstrate God’s love through service.”</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7</a:t>
            </a:fld>
            <a:endParaRPr lang="en-GB"/>
          </a:p>
        </p:txBody>
      </p:sp>
    </p:spTree>
    <p:extLst>
      <p:ext uri="{BB962C8B-B14F-4D97-AF65-F5344CB8AC3E}">
        <p14:creationId xmlns:p14="http://schemas.microsoft.com/office/powerpoint/2010/main" val="250459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FROM MEETING THE DEMANDS</a:t>
            </a:r>
            <a:r>
              <a:rPr lang="en-GB" sz="1200" b="0" i="0" kern="1200" baseline="0" dirty="0" smtClean="0">
                <a:solidFill>
                  <a:schemeClr val="tx1"/>
                </a:solidFill>
                <a:effectLst/>
                <a:latin typeface="+mn-lt"/>
                <a:ea typeface="+mn-ea"/>
                <a:cs typeface="+mn-cs"/>
              </a:rPr>
              <a:t> OF THE CONSUMER – TO REACHING OUT TO THE LOST</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Fr. Michael White and his associate Tom Corcoran were faced with challenges typical of many parishes: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declining attendance, youth leaving once confirmed, lack of finances, old facilities, burned-out volunteers, and an overall sense of decline,</a:t>
            </a:r>
            <a:r>
              <a:rPr lang="en-GB" sz="1200" b="0" i="0" kern="1200" baseline="0" dirty="0" smtClean="0">
                <a:solidFill>
                  <a:schemeClr val="tx1"/>
                </a:solidFill>
                <a:effectLst/>
                <a:latin typeface="+mn-lt"/>
                <a:ea typeface="+mn-ea"/>
                <a:cs typeface="+mn-cs"/>
              </a:rPr>
              <a:t> variable liturgy.  They turned the parish round through:</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Focus on the ‘lost’ – fallen away Catholics and unchurched,  rather than just catering to the demanding, present ‘consumers’;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Prioritising the ‘weekend experience’;</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Challenging existing parishioners to get involved in volunteering and evangelizing.</a:t>
            </a: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To be welcoming, with a liturgy is inspiring and a message that is relevant.</a:t>
            </a:r>
          </a:p>
          <a:p>
            <a:pPr mar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Music, message and ministry</a:t>
            </a:r>
          </a:p>
          <a:p>
            <a:pPr mar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564F38-05F9-4C02-B767-71401D0E35CC}" type="slidenum">
              <a:rPr lang="en-GB" smtClean="0"/>
              <a:t>8</a:t>
            </a:fld>
            <a:endParaRPr lang="en-GB"/>
          </a:p>
        </p:txBody>
      </p:sp>
    </p:spTree>
    <p:extLst>
      <p:ext uri="{BB962C8B-B14F-4D97-AF65-F5344CB8AC3E}">
        <p14:creationId xmlns:p14="http://schemas.microsoft.com/office/powerpoint/2010/main" val="320698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PARISH LIFE – INSIGHTS, ORGANISATION, MOVING</a:t>
            </a:r>
            <a:r>
              <a:rPr lang="en-GB" baseline="0" dirty="0" smtClean="0"/>
              <a:t> FORWARD</a:t>
            </a:r>
          </a:p>
          <a:p>
            <a:endParaRPr lang="en-GB" baseline="0" dirty="0" smtClean="0"/>
          </a:p>
          <a:p>
            <a:r>
              <a:rPr lang="en-GB" baseline="0" dirty="0" smtClean="0"/>
              <a:t>(Ireland)</a:t>
            </a:r>
            <a:endParaRPr lang="en-GB" dirty="0" smtClean="0"/>
          </a:p>
          <a:p>
            <a:endParaRPr lang="en-GB" dirty="0" smtClean="0"/>
          </a:p>
          <a:p>
            <a:r>
              <a:rPr lang="en-GB" sz="1200" b="0" i="0" kern="1200" dirty="0" smtClean="0">
                <a:solidFill>
                  <a:schemeClr val="tx1"/>
                </a:solidFill>
                <a:effectLst/>
                <a:latin typeface="+mn-lt"/>
                <a:ea typeface="+mn-ea"/>
                <a:cs typeface="+mn-cs"/>
              </a:rPr>
              <a:t>A welcoming parish is a place where people do not just hear but also feel the Good News of the gospel. The book reflects the growing sense that evangelisation is first and foremost about welcome.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parish community that</a:t>
            </a:r>
            <a:r>
              <a:rPr lang="en-GB" sz="1200" b="0" i="0" kern="1200" baseline="0" dirty="0" smtClean="0">
                <a:solidFill>
                  <a:schemeClr val="tx1"/>
                </a:solidFill>
                <a:effectLst/>
                <a:latin typeface="+mn-lt"/>
                <a:ea typeface="+mn-ea"/>
                <a:cs typeface="+mn-cs"/>
              </a:rPr>
              <a:t> is touched by the Good News; and in touch with people in their lives.  A parish where the good news in heard and people are being introduced to Jesus Christ.</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A listening parish – understanding the context of the parish, both to people inside and outside the parish.  Situating ourselves so that we can reach in and reach out.</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Reaching in – about rediscovering ourselves.  To come to a new sense of what it is to be a parish: Gospel inspired, alive and active, with everyone </a:t>
            </a:r>
            <a:r>
              <a:rPr lang="en-GB" sz="1200" b="0" i="0" kern="1200" baseline="0" dirty="0" err="1" smtClean="0">
                <a:solidFill>
                  <a:schemeClr val="tx1"/>
                </a:solidFill>
                <a:effectLst/>
                <a:latin typeface="+mn-lt"/>
                <a:ea typeface="+mn-ea"/>
                <a:cs typeface="+mn-cs"/>
              </a:rPr>
              <a:t>particpating</a:t>
            </a:r>
            <a:r>
              <a:rPr lang="en-GB" sz="1200" b="0" i="0" kern="1200" baseline="0" dirty="0" smtClean="0">
                <a:solidFill>
                  <a:schemeClr val="tx1"/>
                </a:solidFill>
                <a:effectLst/>
                <a:latin typeface="+mn-lt"/>
                <a:ea typeface="+mn-ea"/>
                <a:cs typeface="+mn-cs"/>
              </a:rPr>
              <a:t>.</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Reaching out – the parish expressing itself through caring, welcoming, listening and praying.</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Organising the parish – mobilising the faith community for its mission.</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9</a:t>
            </a:fld>
            <a:endParaRPr lang="en-GB"/>
          </a:p>
        </p:txBody>
      </p:sp>
    </p:spTree>
    <p:extLst>
      <p:ext uri="{BB962C8B-B14F-4D97-AF65-F5344CB8AC3E}">
        <p14:creationId xmlns:p14="http://schemas.microsoft.com/office/powerpoint/2010/main" val="313772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UNDERSTANDING</a:t>
            </a:r>
            <a:r>
              <a:rPr lang="en-GB" baseline="0" dirty="0" smtClean="0"/>
              <a:t> MODERN CULTURE – WITH </a:t>
            </a:r>
            <a:r>
              <a:rPr lang="en-GB" dirty="0" smtClean="0"/>
              <a:t>STRATEGIES</a:t>
            </a:r>
            <a:r>
              <a:rPr lang="en-GB" baseline="0" dirty="0" smtClean="0"/>
              <a:t> FOR PRACTICAL EVANGELISING.</a:t>
            </a:r>
          </a:p>
          <a:p>
            <a:endParaRPr lang="en-GB" baseline="0" dirty="0" smtClean="0"/>
          </a:p>
          <a:p>
            <a:r>
              <a:rPr lang="en-GB" baseline="0" dirty="0" smtClean="0"/>
              <a:t>(Australia)</a:t>
            </a:r>
            <a:endParaRPr lang="en-GB" dirty="0" smtClean="0"/>
          </a:p>
          <a:p>
            <a:endParaRPr lang="en-GB" dirty="0" smtClean="0"/>
          </a:p>
          <a:p>
            <a:r>
              <a:rPr lang="en-GB" dirty="0" smtClean="0"/>
              <a:t>New Evangelisation_ Pastoral Strategy for the Church at the Beginning of the Third Millennium</a:t>
            </a:r>
          </a:p>
          <a:p>
            <a:endParaRPr lang="en-GB" dirty="0" smtClean="0"/>
          </a:p>
          <a:p>
            <a:r>
              <a:rPr lang="en-GB" dirty="0" smtClean="0"/>
              <a:t>Looking at what</a:t>
            </a:r>
            <a:r>
              <a:rPr lang="en-GB" baseline="0" dirty="0" smtClean="0"/>
              <a:t> evangelisation and New Evangelisation means. He looks at present culture and how that presents new opportunities to evangelise in new ways – whether through an information stall in the market, knocking on doors or social media.</a:t>
            </a:r>
          </a:p>
          <a:p>
            <a:endParaRPr lang="en-GB" baseline="0" dirty="0" smtClean="0"/>
          </a:p>
          <a:p>
            <a:r>
              <a:rPr lang="en-GB" baseline="0" dirty="0" smtClean="0"/>
              <a:t>Practical and inspiring;  how to evangelise in an increasing secular society</a:t>
            </a:r>
            <a:endParaRPr lang="en-GB" dirty="0"/>
          </a:p>
        </p:txBody>
      </p:sp>
      <p:sp>
        <p:nvSpPr>
          <p:cNvPr id="4" name="Slide Number Placeholder 3"/>
          <p:cNvSpPr>
            <a:spLocks noGrp="1"/>
          </p:cNvSpPr>
          <p:nvPr>
            <p:ph type="sldNum" sz="quarter" idx="10"/>
          </p:nvPr>
        </p:nvSpPr>
        <p:spPr/>
        <p:txBody>
          <a:bodyPr/>
          <a:lstStyle/>
          <a:p>
            <a:fld id="{30564F38-05F9-4C02-B767-71401D0E35CC}" type="slidenum">
              <a:rPr lang="en-GB" smtClean="0"/>
              <a:t>10</a:t>
            </a:fld>
            <a:endParaRPr lang="en-GB"/>
          </a:p>
        </p:txBody>
      </p:sp>
    </p:spTree>
    <p:extLst>
      <p:ext uri="{BB962C8B-B14F-4D97-AF65-F5344CB8AC3E}">
        <p14:creationId xmlns:p14="http://schemas.microsoft.com/office/powerpoint/2010/main" val="2124295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501008"/>
            <a:ext cx="7920880" cy="1224136"/>
          </a:xfrm>
        </p:spPr>
        <p:txBody>
          <a:bodyPr/>
          <a:lstStyle>
            <a:lvl1pPr>
              <a:defRPr b="1">
                <a:solidFill>
                  <a:schemeClr val="accent1"/>
                </a:solidFill>
              </a:defRPr>
            </a:lvl1pPr>
          </a:lstStyle>
          <a:p>
            <a:r>
              <a:rPr lang="en-US" smtClean="0"/>
              <a:t>Click to edit Master title style</a:t>
            </a:r>
            <a:endParaRPr lang="en-GB"/>
          </a:p>
        </p:txBody>
      </p:sp>
      <p:sp>
        <p:nvSpPr>
          <p:cNvPr id="3" name="Subtitle 2"/>
          <p:cNvSpPr>
            <a:spLocks noGrp="1"/>
          </p:cNvSpPr>
          <p:nvPr>
            <p:ph type="subTitle" idx="1"/>
          </p:nvPr>
        </p:nvSpPr>
        <p:spPr>
          <a:xfrm>
            <a:off x="1763688" y="4869160"/>
            <a:ext cx="6400800" cy="7371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P:\Pictures\proclaim westminster 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40"/>
            <a:ext cx="5472608" cy="32149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iocese of westminster agency for evangelis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722252"/>
            <a:ext cx="3810306" cy="983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Pictures\proclaim westminster logo(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4" y="188640"/>
            <a:ext cx="5472608" cy="3214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diocese of westminster agency for evangelisation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7824" y="5722252"/>
            <a:ext cx="3810306" cy="98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984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25803607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1967971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49000">
              <a:schemeClr val="accent6">
                <a:lumMod val="5000"/>
                <a:lumOff val="95000"/>
              </a:schemeClr>
            </a:gs>
            <a:gs pos="80000">
              <a:schemeClr val="accent6">
                <a:lumMod val="45000"/>
                <a:lumOff val="55000"/>
              </a:schemeClr>
            </a:gs>
            <a:gs pos="9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796950"/>
          </a:xfrm>
        </p:spPr>
        <p:txBody>
          <a:bodyPr vert="horz" lIns="91440" tIns="45720" rIns="91440" bIns="45720" rtlCol="0" anchor="ctr">
            <a:normAutofit/>
          </a:bodyPr>
          <a:lstStyle>
            <a:lvl1pPr>
              <a:defRPr lang="en-GB">
                <a:solidFill>
                  <a:schemeClr val="accent1"/>
                </a:solidFill>
              </a:defRPr>
            </a:lvl1pPr>
          </a:lstStyle>
          <a:p>
            <a:pPr lvl="0"/>
            <a:r>
              <a:rPr lang="en-US" smtClean="0"/>
              <a:t>Click to edit Master title style</a:t>
            </a:r>
            <a:endParaRPr lang="en-GB"/>
          </a:p>
        </p:txBody>
      </p:sp>
      <p:sp>
        <p:nvSpPr>
          <p:cNvPr id="3" name="Content Placeholder 2"/>
          <p:cNvSpPr>
            <a:spLocks noGrp="1"/>
          </p:cNvSpPr>
          <p:nvPr>
            <p:ph idx="1"/>
          </p:nvPr>
        </p:nvSpPr>
        <p:spPr>
          <a:xfrm>
            <a:off x="457200" y="1844824"/>
            <a:ext cx="8229600" cy="428133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fld id="{F8EBD933-2D29-4C5F-911E-E6459EB93BBE}" type="slidenum">
              <a:rPr lang="en-GB" smtClean="0"/>
              <a:t>‹#›</a:t>
            </a:fld>
            <a:endParaRPr lang="en-GB" dirty="0"/>
          </a:p>
        </p:txBody>
      </p:sp>
      <p:pic>
        <p:nvPicPr>
          <p:cNvPr id="7" name="Picture 2" descr="P:\Pictures\proclaim westminster logo(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96" b="60048"/>
          <a:stretch/>
        </p:blipFill>
        <p:spPr bwMode="auto">
          <a:xfrm>
            <a:off x="79793" y="116632"/>
            <a:ext cx="2764016" cy="4750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iocese of westminster agency for evangelis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163135"/>
            <a:ext cx="2391585" cy="6173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Pictures\proclaim westminster logo(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0696" b="60048"/>
          <a:stretch/>
        </p:blipFill>
        <p:spPr bwMode="auto">
          <a:xfrm>
            <a:off x="79793" y="116632"/>
            <a:ext cx="2764016" cy="475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diocese of westminster agency for evangelisation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8224" y="6163135"/>
            <a:ext cx="2391585" cy="6173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6019799" y="32126"/>
            <a:ext cx="2995361" cy="646331"/>
          </a:xfrm>
          <a:prstGeom prst="rect">
            <a:avLst/>
          </a:prstGeom>
          <a:solidFill>
            <a:schemeClr val="accent5">
              <a:lumMod val="20000"/>
              <a:lumOff val="80000"/>
            </a:schemeClr>
          </a:solidFill>
        </p:spPr>
        <p:txBody>
          <a:bodyPr wrap="square" rtlCol="0">
            <a:spAutoFit/>
          </a:bodyPr>
          <a:lstStyle/>
          <a:p>
            <a:pPr algn="l"/>
            <a:r>
              <a:rPr lang="en-GB" sz="3600" b="1" dirty="0" smtClean="0">
                <a:solidFill>
                  <a:srgbClr val="FF0000"/>
                </a:solidFill>
              </a:rPr>
              <a:t>Resources  </a:t>
            </a:r>
            <a:endParaRPr lang="en-GB" sz="3600" b="1" dirty="0">
              <a:solidFill>
                <a:srgbClr val="FF0000"/>
              </a:solidFill>
            </a:endParaRPr>
          </a:p>
        </p:txBody>
      </p:sp>
      <p:sp>
        <p:nvSpPr>
          <p:cNvPr id="6" name="Flowchart: Multidocument 5"/>
          <p:cNvSpPr/>
          <p:nvPr userDrawn="1"/>
        </p:nvSpPr>
        <p:spPr>
          <a:xfrm>
            <a:off x="8244408" y="116632"/>
            <a:ext cx="576064" cy="475052"/>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7784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22057248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25954"/>
          </a:xfrm>
        </p:spPr>
        <p:txBody>
          <a:bodyPr/>
          <a:lstStyle>
            <a:lvl1pPr>
              <a:defRPr>
                <a:solidFill>
                  <a:schemeClr val="accent1"/>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fld id="{0FBC54B0-594A-4BF4-96B7-AF12D1278230}" type="slidenum">
              <a:rPr lang="en-GB" smtClean="0"/>
              <a:t>‹#›</a:t>
            </a:fld>
            <a:endParaRPr lang="en-GB" dirty="0"/>
          </a:p>
        </p:txBody>
      </p:sp>
      <p:pic>
        <p:nvPicPr>
          <p:cNvPr id="8" name="Picture 2" descr="P:\Pictures\proclaim westminster logo(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96" b="60048"/>
          <a:stretch/>
        </p:blipFill>
        <p:spPr bwMode="auto">
          <a:xfrm>
            <a:off x="79793" y="116632"/>
            <a:ext cx="2764016" cy="475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diocese of westminster agency for evangelis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163135"/>
            <a:ext cx="2391585" cy="6173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Pictures\proclaim westminster logo(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0696" b="60048"/>
          <a:stretch/>
        </p:blipFill>
        <p:spPr bwMode="auto">
          <a:xfrm>
            <a:off x="79793" y="116632"/>
            <a:ext cx="2764016" cy="4750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diocese of westminster agency for evangelisation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8224" y="6163135"/>
            <a:ext cx="2391585" cy="6173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6019799" y="32126"/>
            <a:ext cx="2995361" cy="646331"/>
          </a:xfrm>
          <a:prstGeom prst="rect">
            <a:avLst/>
          </a:prstGeom>
          <a:solidFill>
            <a:schemeClr val="accent5">
              <a:lumMod val="20000"/>
              <a:lumOff val="80000"/>
            </a:schemeClr>
          </a:solidFill>
        </p:spPr>
        <p:txBody>
          <a:bodyPr wrap="square" rtlCol="0">
            <a:spAutoFit/>
          </a:bodyPr>
          <a:lstStyle/>
          <a:p>
            <a:pPr algn="l"/>
            <a:r>
              <a:rPr lang="en-GB" sz="3600" b="1" dirty="0" smtClean="0">
                <a:solidFill>
                  <a:srgbClr val="FF0000"/>
                </a:solidFill>
              </a:rPr>
              <a:t>Resources  </a:t>
            </a:r>
            <a:endParaRPr lang="en-GB" sz="3600" b="1" dirty="0">
              <a:solidFill>
                <a:srgbClr val="FF0000"/>
              </a:solidFill>
            </a:endParaRPr>
          </a:p>
        </p:txBody>
      </p:sp>
      <p:sp>
        <p:nvSpPr>
          <p:cNvPr id="14" name="Flowchart: Multidocument 13"/>
          <p:cNvSpPr/>
          <p:nvPr userDrawn="1"/>
        </p:nvSpPr>
        <p:spPr>
          <a:xfrm>
            <a:off x="8244408" y="116632"/>
            <a:ext cx="576064" cy="475052"/>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67088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13447541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1280649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26164483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38877442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84F45C-9DED-49EC-9EC1-15D67929D869}" type="datetimeFigureOut">
              <a:rPr lang="en-GB" smtClean="0"/>
              <a:t>13/08/2018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DB8E70F-523A-402F-BE1F-EB740DCBC276}" type="slidenum">
              <a:rPr lang="en-GB" smtClean="0"/>
              <a:t>‹#›</a:t>
            </a:fld>
            <a:endParaRPr lang="en-GB"/>
          </a:p>
        </p:txBody>
      </p:sp>
    </p:spTree>
    <p:extLst>
      <p:ext uri="{BB962C8B-B14F-4D97-AF65-F5344CB8AC3E}">
        <p14:creationId xmlns:p14="http://schemas.microsoft.com/office/powerpoint/2010/main" val="34805162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4CD1450-C10A-417C-A351-C7D7ED2044B2}" type="slidenum">
              <a:rPr lang="en-GB" smtClean="0"/>
              <a:t>‹#›</a:t>
            </a:fld>
            <a:endParaRPr lang="en-GB" dirty="0"/>
          </a:p>
        </p:txBody>
      </p:sp>
    </p:spTree>
    <p:extLst>
      <p:ext uri="{BB962C8B-B14F-4D97-AF65-F5344CB8AC3E}">
        <p14:creationId xmlns:p14="http://schemas.microsoft.com/office/powerpoint/2010/main" val="1418567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catholicnews.org.uk/Home/Special-Events/Proclaim-15-Building-Missionary-Parishes/Parish-Evanglisation-Series" TargetMode="External"/><Relationship Id="rId5" Type="http://schemas.openxmlformats.org/officeDocument/2006/relationships/hyperlink" Target="http://rcdow.org.uk/faith/proclaim-westminster/"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56992"/>
            <a:ext cx="8784976" cy="1728192"/>
          </a:xfrm>
        </p:spPr>
        <p:txBody>
          <a:bodyPr>
            <a:normAutofit/>
          </a:bodyPr>
          <a:lstStyle/>
          <a:p>
            <a:r>
              <a:rPr lang="en-GB" sz="3600" dirty="0" smtClean="0">
                <a:solidFill>
                  <a:srgbClr val="FF0000"/>
                </a:solidFill>
              </a:rPr>
              <a:t>Resources for Parish Evangelisation Teams</a:t>
            </a:r>
            <a:endParaRPr lang="en-GB" sz="3600" dirty="0">
              <a:solidFill>
                <a:srgbClr val="FF0000"/>
              </a:solidFill>
            </a:endParaRPr>
          </a:p>
        </p:txBody>
      </p:sp>
      <p:sp>
        <p:nvSpPr>
          <p:cNvPr id="3" name="Subtitle 2"/>
          <p:cNvSpPr>
            <a:spLocks noGrp="1"/>
          </p:cNvSpPr>
          <p:nvPr>
            <p:ph type="subTitle" idx="1"/>
          </p:nvPr>
        </p:nvSpPr>
        <p:spPr>
          <a:xfrm>
            <a:off x="1691680" y="4941168"/>
            <a:ext cx="6400800" cy="809175"/>
          </a:xfrm>
        </p:spPr>
        <p:txBody>
          <a:bodyPr>
            <a:normAutofit/>
          </a:bodyPr>
          <a:lstStyle/>
          <a:p>
            <a:endParaRPr lang="en-GB" sz="2000" dirty="0"/>
          </a:p>
        </p:txBody>
      </p:sp>
    </p:spTree>
    <p:extLst>
      <p:ext uri="{BB962C8B-B14F-4D97-AF65-F5344CB8AC3E}">
        <p14:creationId xmlns:p14="http://schemas.microsoft.com/office/powerpoint/2010/main" val="30909864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Evangelisation</a:t>
            </a:r>
            <a:br>
              <a:rPr lang="en-GB" dirty="0" smtClean="0"/>
            </a:br>
            <a:r>
              <a:rPr lang="en-GB" sz="2200" i="1" dirty="0" smtClean="0"/>
              <a:t>Pastoral Strategy for the Church at the Beginning of the Third Millennium</a:t>
            </a:r>
            <a:endParaRPr lang="en-GB" sz="2200" i="1" dirty="0"/>
          </a:p>
        </p:txBody>
      </p:sp>
      <p:sp>
        <p:nvSpPr>
          <p:cNvPr id="3" name="Content Placeholder 2"/>
          <p:cNvSpPr>
            <a:spLocks noGrp="1"/>
          </p:cNvSpPr>
          <p:nvPr>
            <p:ph sz="half" idx="1"/>
          </p:nvPr>
        </p:nvSpPr>
        <p:spPr>
          <a:xfrm>
            <a:off x="4355976" y="1700808"/>
            <a:ext cx="4038600" cy="4525963"/>
          </a:xfrm>
        </p:spPr>
        <p:txBody>
          <a:bodyPr>
            <a:normAutofit fontScale="92500" lnSpcReduction="10000"/>
          </a:bodyPr>
          <a:lstStyle/>
          <a:p>
            <a:r>
              <a:rPr lang="en-GB" sz="2000" dirty="0" smtClean="0"/>
              <a:t>Archbishop Julian </a:t>
            </a:r>
            <a:r>
              <a:rPr lang="en-GB" sz="2000" dirty="0" err="1" smtClean="0"/>
              <a:t>Porteus</a:t>
            </a:r>
            <a:r>
              <a:rPr lang="en-GB" sz="2000" dirty="0" smtClean="0"/>
              <a:t>, of Hobart Diocese, Tasmania, Australia, </a:t>
            </a:r>
            <a:r>
              <a:rPr lang="en-GB" sz="2000" dirty="0"/>
              <a:t>brings together </a:t>
            </a:r>
            <a:r>
              <a:rPr lang="en-GB" sz="2000" dirty="0" smtClean="0"/>
              <a:t>his understanding </a:t>
            </a:r>
            <a:r>
              <a:rPr lang="en-GB" sz="2000" dirty="0"/>
              <a:t>of what evangelisation </a:t>
            </a:r>
            <a:r>
              <a:rPr lang="en-GB" sz="2000" dirty="0" smtClean="0"/>
              <a:t>entails, built on forty years of experience in ministry. An in-depth look at the history of evangelisation in the Church, and development of the ideas of </a:t>
            </a:r>
            <a:r>
              <a:rPr lang="en-GB" sz="2000" i="1" dirty="0" smtClean="0"/>
              <a:t>‘New Evangelisation’</a:t>
            </a:r>
            <a:r>
              <a:rPr lang="en-GB" sz="2000" dirty="0"/>
              <a:t> </a:t>
            </a:r>
            <a:r>
              <a:rPr lang="en-GB" sz="2000" dirty="0" smtClean="0"/>
              <a:t>in modern times, and its practical application in the modern world.</a:t>
            </a:r>
            <a:r>
              <a:rPr lang="en-GB" sz="2000" dirty="0"/>
              <a:t> </a:t>
            </a:r>
            <a:r>
              <a:rPr lang="en-GB" sz="2000" dirty="0" smtClean="0"/>
              <a:t> The book expresses the deep </a:t>
            </a:r>
            <a:r>
              <a:rPr lang="en-GB" sz="2000" dirty="0"/>
              <a:t>conviction that the </a:t>
            </a:r>
            <a:r>
              <a:rPr lang="en-GB" sz="2000" b="1" dirty="0">
                <a:solidFill>
                  <a:schemeClr val="accent6">
                    <a:lumMod val="75000"/>
                  </a:schemeClr>
                </a:solidFill>
              </a:rPr>
              <a:t>New Evangelisation must be the pastoral strategy for the Church</a:t>
            </a:r>
            <a:r>
              <a:rPr lang="en-GB" sz="2000" dirty="0"/>
              <a:t> as it enters the third millennium of Christianity</a:t>
            </a:r>
            <a:r>
              <a:rPr lang="en-GB" sz="2000" dirty="0" smtClean="0"/>
              <a:t>. Cost: £12</a:t>
            </a:r>
            <a:endParaRPr lang="en-GB" sz="200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7584" y="1730550"/>
            <a:ext cx="3240360" cy="457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032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Great Catholic Parishes</a:t>
            </a:r>
            <a:r>
              <a:rPr lang="en-GB" sz="2400" dirty="0" smtClean="0"/>
              <a:t> by William E. Simon Jr</a:t>
            </a:r>
            <a:endParaRPr lang="en-GB" sz="4000" dirty="0"/>
          </a:p>
        </p:txBody>
      </p:sp>
      <p:sp>
        <p:nvSpPr>
          <p:cNvPr id="4" name="Content Placeholder 3"/>
          <p:cNvSpPr>
            <a:spLocks noGrp="1"/>
          </p:cNvSpPr>
          <p:nvPr>
            <p:ph sz="half" idx="2"/>
          </p:nvPr>
        </p:nvSpPr>
        <p:spPr>
          <a:xfrm>
            <a:off x="4427984" y="1600200"/>
            <a:ext cx="4392488" cy="4525963"/>
          </a:xfrm>
        </p:spPr>
        <p:txBody>
          <a:bodyPr>
            <a:normAutofit fontScale="92500" lnSpcReduction="20000"/>
          </a:bodyPr>
          <a:lstStyle/>
          <a:p>
            <a:r>
              <a:rPr lang="en-GB" dirty="0" smtClean="0"/>
              <a:t>William Simon, an American businessman, philanthropist and politician has identified </a:t>
            </a:r>
            <a:r>
              <a:rPr lang="en-GB" b="1" u="sng" dirty="0" smtClean="0"/>
              <a:t>four key aspects of vibrant parishes</a:t>
            </a:r>
            <a:r>
              <a:rPr lang="en-GB" b="1" dirty="0" smtClean="0"/>
              <a:t>: </a:t>
            </a:r>
            <a:r>
              <a:rPr lang="en-GB" b="1" dirty="0" smtClean="0">
                <a:solidFill>
                  <a:schemeClr val="accent6">
                    <a:lumMod val="75000"/>
                  </a:schemeClr>
                </a:solidFill>
              </a:rPr>
              <a:t>shared leadership</a:t>
            </a:r>
            <a:r>
              <a:rPr lang="en-GB" b="1" dirty="0" smtClean="0"/>
              <a:t>, </a:t>
            </a:r>
            <a:r>
              <a:rPr lang="en-GB" b="1" dirty="0" smtClean="0">
                <a:solidFill>
                  <a:srgbClr val="00B050"/>
                </a:solidFill>
              </a:rPr>
              <a:t>spiritual maturity &amp; discipleship</a:t>
            </a:r>
            <a:r>
              <a:rPr lang="en-GB" b="1" dirty="0" smtClean="0"/>
              <a:t>, </a:t>
            </a:r>
            <a:r>
              <a:rPr lang="en-GB" b="1" dirty="0" smtClean="0">
                <a:solidFill>
                  <a:srgbClr val="FF0000"/>
                </a:solidFill>
              </a:rPr>
              <a:t>excellent Sunday worship </a:t>
            </a:r>
            <a:r>
              <a:rPr lang="en-GB" b="1" dirty="0" smtClean="0"/>
              <a:t>and </a:t>
            </a:r>
            <a:r>
              <a:rPr lang="en-GB" b="1" dirty="0" smtClean="0">
                <a:solidFill>
                  <a:srgbClr val="7030A0"/>
                </a:solidFill>
              </a:rPr>
              <a:t>a spirit of evangelisation</a:t>
            </a:r>
            <a:r>
              <a:rPr lang="en-GB" b="1" dirty="0" smtClean="0"/>
              <a:t>.  </a:t>
            </a:r>
            <a:r>
              <a:rPr lang="en-GB" dirty="0" smtClean="0"/>
              <a:t>A useful guide on where to focus energy in developing parish life.</a:t>
            </a:r>
          </a:p>
          <a:p>
            <a:r>
              <a:rPr lang="en-GB" dirty="0" smtClean="0"/>
              <a:t>Costs around £13</a:t>
            </a:r>
            <a:endParaRPr lang="en-GB" dirty="0"/>
          </a:p>
        </p:txBody>
      </p:sp>
      <p:pic>
        <p:nvPicPr>
          <p:cNvPr id="4098" name="Picture 2" descr="https://images-na.ssl-images-amazon.com/images/I/513uNt6mlFL._SX331_BO1,204,203,200_.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6334" y="1600200"/>
            <a:ext cx="302033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253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Evangelizing Catholics</a:t>
            </a:r>
            <a:r>
              <a:rPr lang="en-GB" sz="2400" dirty="0" smtClean="0"/>
              <a:t> by Scott Hahn</a:t>
            </a:r>
            <a:endParaRPr lang="en-GB" sz="4000" dirty="0"/>
          </a:p>
        </p:txBody>
      </p:sp>
      <p:sp>
        <p:nvSpPr>
          <p:cNvPr id="4" name="Content Placeholder 3"/>
          <p:cNvSpPr>
            <a:spLocks noGrp="1"/>
          </p:cNvSpPr>
          <p:nvPr>
            <p:ph sz="half" idx="2"/>
          </p:nvPr>
        </p:nvSpPr>
        <p:spPr/>
        <p:txBody>
          <a:bodyPr>
            <a:normAutofit fontScale="77500" lnSpcReduction="20000"/>
          </a:bodyPr>
          <a:lstStyle/>
          <a:p>
            <a:r>
              <a:rPr lang="en-GB" dirty="0" smtClean="0"/>
              <a:t>Scott Hahn explores what evangelisation means, looking at The Call</a:t>
            </a:r>
            <a:r>
              <a:rPr lang="en-GB" dirty="0"/>
              <a:t>: Understanding the New Evangelization, The Response: Models and Methods for the New </a:t>
            </a:r>
            <a:r>
              <a:rPr lang="en-GB" dirty="0" smtClean="0"/>
              <a:t>Evangelization</a:t>
            </a:r>
            <a:r>
              <a:rPr lang="en-GB" dirty="0"/>
              <a:t>, and The Message: The Content of the New Evangelization. </a:t>
            </a:r>
            <a:r>
              <a:rPr lang="en-GB" dirty="0" smtClean="0"/>
              <a:t>There is reference to the documents of Vatican II and successive Popes. </a:t>
            </a:r>
            <a:r>
              <a:rPr lang="en-GB" b="1" dirty="0" smtClean="0">
                <a:solidFill>
                  <a:schemeClr val="accent2">
                    <a:lumMod val="75000"/>
                  </a:schemeClr>
                </a:solidFill>
              </a:rPr>
              <a:t>Evangelisation is a life long process in which we are all to be involved.  </a:t>
            </a:r>
            <a:r>
              <a:rPr lang="en-GB" dirty="0" smtClean="0"/>
              <a:t>A practical guide to mission.</a:t>
            </a:r>
          </a:p>
          <a:p>
            <a:r>
              <a:rPr lang="en-GB" dirty="0" smtClean="0"/>
              <a:t>Costs around £13</a:t>
            </a:r>
          </a:p>
          <a:p>
            <a:endParaRPr lang="en-GB" dirty="0"/>
          </a:p>
        </p:txBody>
      </p:sp>
      <p:pic>
        <p:nvPicPr>
          <p:cNvPr id="6146" name="Picture 2" descr="Image resul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14437" y="1958181"/>
            <a:ext cx="2524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462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h5.googleusercontent.com/-guUSTNVHnfw/VjeLQItFmAI/AAAAAAAAADI/3shFOHnm0is6z4fctGG1wTCzDmTTPnhSQCJkC/w238-h160-k-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6898276" cy="460851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images-na.ssl-images-amazon.com/images/I/51QHvieJCLL._SX353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73016"/>
            <a:ext cx="2184177" cy="30701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roduct Details"/>
          <p:cNvPicPr>
            <a:picLocks noChangeAspect="1" noChangeArrowheads="1"/>
          </p:cNvPicPr>
          <p:nvPr/>
        </p:nvPicPr>
        <p:blipFill rotWithShape="1">
          <a:blip r:embed="rId4">
            <a:extLst>
              <a:ext uri="{28A0092B-C50C-407E-A947-70E740481C1C}">
                <a14:useLocalDpi xmlns:a14="http://schemas.microsoft.com/office/drawing/2010/main" val="0"/>
              </a:ext>
            </a:extLst>
          </a:blip>
          <a:srcRect l="18492" t="-1" r="15619" b="-1873"/>
          <a:stretch/>
        </p:blipFill>
        <p:spPr bwMode="auto">
          <a:xfrm>
            <a:off x="2843808" y="3591035"/>
            <a:ext cx="2016224" cy="3117349"/>
          </a:xfrm>
          <a:prstGeom prst="rect">
            <a:avLst/>
          </a:prstGeom>
          <a:noFill/>
          <a:extLst>
            <a:ext uri="{909E8E84-426E-40DD-AFC4-6F175D3DCCD1}">
              <a14:hiddenFill xmlns:a14="http://schemas.microsoft.com/office/drawing/2010/main">
                <a:solidFill>
                  <a:srgbClr val="FFFFFF"/>
                </a:solidFill>
              </a14:hiddenFill>
            </a:ext>
          </a:extLst>
        </p:spPr>
      </p:pic>
      <p:sp>
        <p:nvSpPr>
          <p:cNvPr id="3" name="Quad Arrow Callout 2"/>
          <p:cNvSpPr/>
          <p:nvPr/>
        </p:nvSpPr>
        <p:spPr>
          <a:xfrm>
            <a:off x="5304160" y="3068960"/>
            <a:ext cx="3816424" cy="3024336"/>
          </a:xfrm>
          <a:prstGeom prst="quadArrow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b="1" dirty="0" smtClean="0"/>
              <a:t>Evangelisation Hubs</a:t>
            </a:r>
            <a:endParaRPr lang="en-GB" sz="2000" b="1" dirty="0"/>
          </a:p>
        </p:txBody>
      </p:sp>
    </p:spTree>
    <p:extLst>
      <p:ext uri="{BB962C8B-B14F-4D97-AF65-F5344CB8AC3E}">
        <p14:creationId xmlns:p14="http://schemas.microsoft.com/office/powerpoint/2010/main" val="42335638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825954"/>
          </a:xfrm>
        </p:spPr>
        <p:txBody>
          <a:bodyPr/>
          <a:lstStyle/>
          <a:p>
            <a:r>
              <a:rPr lang="en-GB" dirty="0" smtClean="0"/>
              <a:t>Videos &amp; Programmes</a:t>
            </a:r>
            <a:endParaRPr lang="en-GB" dirty="0"/>
          </a:p>
        </p:txBody>
      </p:sp>
      <p:pic>
        <p:nvPicPr>
          <p:cNvPr id="5" name="Content Placeholder 4" descr="File:&lt;strong&gt;Dvd&lt;/strong&gt; cd disk.jpg - Wikimedia Common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63044" y="2420888"/>
            <a:ext cx="4038600" cy="2692400"/>
          </a:xfrm>
        </p:spPr>
      </p:pic>
    </p:spTree>
    <p:extLst>
      <p:ext uri="{BB962C8B-B14F-4D97-AF65-F5344CB8AC3E}">
        <p14:creationId xmlns:p14="http://schemas.microsoft.com/office/powerpoint/2010/main" val="28062633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FE - Catholic Faith Exploration"/>
          <p:cNvPicPr>
            <a:picLocks noChangeAspect="1" noChangeArrowheads="1"/>
          </p:cNvPicPr>
          <p:nvPr/>
        </p:nvPicPr>
        <p:blipFill rotWithShape="1">
          <a:blip r:embed="rId2">
            <a:extLst>
              <a:ext uri="{28A0092B-C50C-407E-A947-70E740481C1C}">
                <a14:useLocalDpi xmlns:a14="http://schemas.microsoft.com/office/drawing/2010/main" val="0"/>
              </a:ext>
            </a:extLst>
          </a:blip>
          <a:srcRect r="53490" b="34"/>
          <a:stretch/>
        </p:blipFill>
        <p:spPr bwMode="auto">
          <a:xfrm>
            <a:off x="2447764" y="980728"/>
            <a:ext cx="4248472" cy="11521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tatic.wixstatic.com/media/768107_1b47c0de9d1148a58dc4b72ddf423f2a.png/v1/fill/w_407,h_549,al_c,usm_0.66_1.00_0.01/768107_1b47c0de9d1148a58dc4b72ddf423f2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4544" y="1717069"/>
            <a:ext cx="3174072" cy="42814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aints - helping us to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817" y="3429000"/>
            <a:ext cx="232225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he Big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l="7876" t="9115" r="48338" b="4132"/>
          <a:stretch/>
        </p:blipFill>
        <p:spPr bwMode="auto">
          <a:xfrm>
            <a:off x="4388752" y="2065588"/>
            <a:ext cx="2631519" cy="332674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he Joy of the Gospel: DVD Course (P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0232" y="2717976"/>
            <a:ext cx="2362248" cy="339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2473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relittraining.com/img/leader-k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8634"/>
            <a:ext cx="5412302" cy="504056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relittraining.com/img/ripple_effect_o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852936"/>
            <a:ext cx="4222139" cy="27922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028" y="5445224"/>
            <a:ext cx="4673996" cy="12961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Michael Dopp inspires a new look at growing evangelising parishes, building on inspirational Church documents and the growth of evangelisation teams.  Provides a supporting programme for parishes.</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5318287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5013176"/>
            <a:ext cx="7139136" cy="1112987"/>
          </a:xfrm>
        </p:spPr>
        <p:txBody>
          <a:bodyPr/>
          <a:lstStyle/>
          <a:p>
            <a:r>
              <a:rPr lang="en-GB" dirty="0"/>
              <a:t>Sycamore is first of all a tool for ‘primary evangelisation’</a:t>
            </a:r>
          </a:p>
        </p:txBody>
      </p:sp>
      <p:pic>
        <p:nvPicPr>
          <p:cNvPr id="12290" name="Picture 2" descr="https://sycamoreseed.files.wordpress.com/2015/03/sy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7121061" cy="39619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028" y="764704"/>
            <a:ext cx="4673996" cy="12961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Being brought up to date in autumn 2018.  Substantial work from Fr Stephen Wang, which provides a sound starting point for new evangelisation.</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4458145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alpha cours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84784"/>
            <a:ext cx="535065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4941168"/>
            <a:ext cx="4673996" cy="12961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Increasingly popular with Catholic parishes.  Recently update, and provides  good starting point for discussion and exploration of faith.</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1050857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pcoming &lt;strong&gt;Events&lt;/strong&gt; | August – September 20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72816"/>
            <a:ext cx="7302500" cy="2984500"/>
          </a:xfrm>
        </p:spPr>
      </p:pic>
    </p:spTree>
    <p:extLst>
      <p:ext uri="{BB962C8B-B14F-4D97-AF65-F5344CB8AC3E}">
        <p14:creationId xmlns:p14="http://schemas.microsoft.com/office/powerpoint/2010/main" val="2975884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ngwood Book Club selection | Harris County Public Librar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1659" y="2420888"/>
            <a:ext cx="2180681" cy="1906538"/>
          </a:xfrm>
        </p:spPr>
      </p:pic>
      <p:sp>
        <p:nvSpPr>
          <p:cNvPr id="2" name="Title 1"/>
          <p:cNvSpPr>
            <a:spLocks noGrp="1"/>
          </p:cNvSpPr>
          <p:nvPr>
            <p:ph type="title"/>
          </p:nvPr>
        </p:nvSpPr>
        <p:spPr>
          <a:xfrm>
            <a:off x="457200" y="1340768"/>
            <a:ext cx="8229600" cy="796950"/>
          </a:xfrm>
        </p:spPr>
        <p:txBody>
          <a:bodyPr/>
          <a:lstStyle/>
          <a:p>
            <a:r>
              <a:rPr lang="en-GB" dirty="0" smtClean="0"/>
              <a:t>Books</a:t>
            </a:r>
            <a:endParaRPr lang="en-GB" dirty="0"/>
          </a:p>
        </p:txBody>
      </p:sp>
    </p:spTree>
    <p:extLst>
      <p:ext uri="{BB962C8B-B14F-4D97-AF65-F5344CB8AC3E}">
        <p14:creationId xmlns:p14="http://schemas.microsoft.com/office/powerpoint/2010/main" val="24419799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Liturgical Calendar</a:t>
            </a:r>
            <a:endParaRPr lang="en-GB" b="1" dirty="0"/>
          </a:p>
        </p:txBody>
      </p:sp>
      <p:pic>
        <p:nvPicPr>
          <p:cNvPr id="4" name="Content Placeholder 3" descr="File:&lt;strong&gt;Liturgical year&lt;/strong&gt;.svg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501" y="1772816"/>
            <a:ext cx="4285669" cy="4281488"/>
          </a:xfrm>
        </p:spPr>
      </p:pic>
      <p:sp>
        <p:nvSpPr>
          <p:cNvPr id="5" name="Rectangle 4"/>
          <p:cNvSpPr/>
          <p:nvPr/>
        </p:nvSpPr>
        <p:spPr>
          <a:xfrm>
            <a:off x="107504" y="4653136"/>
            <a:ext cx="3607256" cy="18722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Through the year, there are a range of opportunities to new and renewed engagement and involvement  - for new evangelisation – </a:t>
            </a:r>
            <a:r>
              <a:rPr lang="en-GB" sz="1600" b="1" i="1" dirty="0" smtClean="0">
                <a:solidFill>
                  <a:srgbClr val="0070C0"/>
                </a:solidFill>
                <a:latin typeface="Comic Sans MS" panose="030F0702030302020204" pitchFamily="66" charset="0"/>
              </a:rPr>
              <a:t>‘leading people to meeting Jesus for the first time, or as if for the </a:t>
            </a:r>
            <a:r>
              <a:rPr lang="en-GB" sz="1600" b="1" i="1" smtClean="0">
                <a:solidFill>
                  <a:srgbClr val="0070C0"/>
                </a:solidFill>
                <a:latin typeface="Comic Sans MS" panose="030F0702030302020204" pitchFamily="66" charset="0"/>
              </a:rPr>
              <a:t>first time’.</a:t>
            </a:r>
            <a:endParaRPr lang="en-GB" sz="1600" b="1"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3412289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6648" t="15369" r="7933" b="37537"/>
          <a:stretch/>
        </p:blipFill>
        <p:spPr bwMode="auto">
          <a:xfrm>
            <a:off x="395535" y="1052736"/>
            <a:ext cx="5328593" cy="1512168"/>
          </a:xfrm>
          <a:prstGeom prst="rect">
            <a:avLst/>
          </a:prstGeom>
          <a:ln>
            <a:noFill/>
          </a:ln>
          <a:extLst>
            <a:ext uri="{53640926-AAD7-44D8-BBD7-CCE9431645EC}">
              <a14:shadowObscured xmlns:a14="http://schemas.microsoft.com/office/drawing/2010/main"/>
            </a:ext>
          </a:extLst>
        </p:spPr>
      </p:pic>
      <p:sp>
        <p:nvSpPr>
          <p:cNvPr id="6" name="Explosion 1 5"/>
          <p:cNvSpPr/>
          <p:nvPr/>
        </p:nvSpPr>
        <p:spPr>
          <a:xfrm>
            <a:off x="5220072" y="764704"/>
            <a:ext cx="2540517" cy="165618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a:t>
            </a:r>
            <a:r>
              <a:rPr lang="en-GB" b="1" baseline="30000" dirty="0" smtClean="0">
                <a:solidFill>
                  <a:srgbClr val="FF0000"/>
                </a:solidFill>
              </a:rPr>
              <a:t>th</a:t>
            </a:r>
            <a:r>
              <a:rPr lang="en-GB" b="1" dirty="0" smtClean="0">
                <a:solidFill>
                  <a:srgbClr val="FF0000"/>
                </a:solidFill>
              </a:rPr>
              <a:t>–19</a:t>
            </a:r>
            <a:r>
              <a:rPr lang="en-GB" b="1" baseline="30000" dirty="0" smtClean="0">
                <a:solidFill>
                  <a:srgbClr val="FF0000"/>
                </a:solidFill>
              </a:rPr>
              <a:t>th</a:t>
            </a:r>
            <a:r>
              <a:rPr lang="en-GB" b="1" dirty="0" smtClean="0">
                <a:solidFill>
                  <a:srgbClr val="FF0000"/>
                </a:solidFill>
              </a:rPr>
              <a:t> May 2018</a:t>
            </a:r>
            <a:endParaRPr lang="en-GB" b="1" dirty="0">
              <a:solidFill>
                <a:srgbClr val="FF0000"/>
              </a:solidFill>
            </a:endParaRPr>
          </a:p>
        </p:txBody>
      </p:sp>
      <p:pic>
        <p:nvPicPr>
          <p:cNvPr id="7" name="Picture 6" descr="Image result for Spirit in the city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812" y="3140968"/>
            <a:ext cx="5055518" cy="33703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64088" y="2852936"/>
            <a:ext cx="3607256" cy="9361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Events provide inspiring opportunities for engaging with people interested to know more.</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268817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pirit in the city 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pirit in the city 20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08920"/>
            <a:ext cx="5328592" cy="27841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203848" y="1556792"/>
            <a:ext cx="4032448" cy="1169129"/>
          </a:xfrm>
          <a:solidFill>
            <a:schemeClr val="accent4">
              <a:lumMod val="60000"/>
              <a:lumOff val="40000"/>
            </a:schemeClr>
          </a:solidFill>
        </p:spPr>
        <p:txBody>
          <a:bodyPr>
            <a:normAutofit fontScale="90000"/>
          </a:bodyPr>
          <a:lstStyle/>
          <a:p>
            <a:r>
              <a:rPr lang="en-GB" b="1" dirty="0" smtClean="0"/>
              <a:t>Bible Sunday – 10</a:t>
            </a:r>
            <a:r>
              <a:rPr lang="en-GB" b="1" baseline="30000" dirty="0" smtClean="0"/>
              <a:t>th</a:t>
            </a:r>
            <a:r>
              <a:rPr lang="en-GB" b="1" dirty="0" smtClean="0"/>
              <a:t> Dec 2018</a:t>
            </a:r>
            <a:endParaRPr lang="en-GB" b="1" dirty="0"/>
          </a:p>
        </p:txBody>
      </p:sp>
      <p:pic>
        <p:nvPicPr>
          <p:cNvPr id="8" name="Picture 4" descr="Bible Sund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051" y="764704"/>
            <a:ext cx="2247131" cy="259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581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Websites</a:t>
            </a:r>
            <a:r>
              <a:rPr lang="en-GB" dirty="0"/>
              <a:t/>
            </a:r>
            <a:br>
              <a:rPr lang="en-GB" dirty="0"/>
            </a:br>
            <a:r>
              <a:rPr lang="en-GB" sz="3600" b="1" dirty="0"/>
              <a:t>Proclaim’15 </a:t>
            </a:r>
            <a:r>
              <a:rPr lang="en-GB" sz="3600" b="1" dirty="0" smtClean="0"/>
              <a:t>– Reso</a:t>
            </a:r>
            <a:r>
              <a:rPr lang="en-GB" dirty="0" smtClean="0"/>
              <a:t>urces</a:t>
            </a:r>
            <a:br>
              <a:rPr lang="en-GB" dirty="0" smtClean="0"/>
            </a:br>
            <a:endParaRPr lang="en-GB" dirty="0"/>
          </a:p>
        </p:txBody>
      </p:sp>
      <p:pic>
        <p:nvPicPr>
          <p:cNvPr id="4" name="Picture 3"/>
          <p:cNvPicPr/>
          <p:nvPr/>
        </p:nvPicPr>
        <p:blipFill rotWithShape="1">
          <a:blip r:embed="rId2"/>
          <a:srcRect l="12132" t="11823" r="12253" b="61869"/>
          <a:stretch/>
        </p:blipFill>
        <p:spPr bwMode="auto">
          <a:xfrm>
            <a:off x="179511" y="1700808"/>
            <a:ext cx="4699683" cy="999713"/>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a:srcRect l="17157" t="15750" r="14772" b="55796"/>
          <a:stretch/>
        </p:blipFill>
        <p:spPr>
          <a:xfrm>
            <a:off x="467544" y="5345594"/>
            <a:ext cx="5112568" cy="1201479"/>
          </a:xfrm>
          <a:prstGeom prst="rect">
            <a:avLst/>
          </a:prstGeom>
        </p:spPr>
      </p:pic>
      <p:pic>
        <p:nvPicPr>
          <p:cNvPr id="6"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4507" t="17093" r="32660" b="11719"/>
          <a:stretch/>
        </p:blipFill>
        <p:spPr bwMode="auto">
          <a:xfrm>
            <a:off x="5004048" y="1551707"/>
            <a:ext cx="3990048" cy="302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3528" y="2780928"/>
            <a:ext cx="4896544" cy="369332"/>
          </a:xfrm>
          <a:prstGeom prst="rect">
            <a:avLst/>
          </a:prstGeom>
        </p:spPr>
        <p:txBody>
          <a:bodyPr wrap="square">
            <a:spAutoFit/>
          </a:bodyPr>
          <a:lstStyle/>
          <a:p>
            <a:r>
              <a:rPr lang="en-GB" dirty="0">
                <a:hlinkClick r:id="rId5"/>
              </a:rPr>
              <a:t>http://rcdow.org.uk/faith/proclaim-westminster</a:t>
            </a:r>
            <a:r>
              <a:rPr lang="en-GB" dirty="0" smtClean="0">
                <a:hlinkClick r:id="rId5"/>
              </a:rPr>
              <a:t>/</a:t>
            </a:r>
            <a:endParaRPr lang="en-GB" dirty="0" smtClean="0"/>
          </a:p>
        </p:txBody>
      </p:sp>
      <p:sp>
        <p:nvSpPr>
          <p:cNvPr id="8" name="Rectangle 7"/>
          <p:cNvSpPr/>
          <p:nvPr/>
        </p:nvSpPr>
        <p:spPr>
          <a:xfrm>
            <a:off x="251520" y="4575835"/>
            <a:ext cx="8568952" cy="646331"/>
          </a:xfrm>
          <a:prstGeom prst="rect">
            <a:avLst/>
          </a:prstGeom>
        </p:spPr>
        <p:txBody>
          <a:bodyPr wrap="square">
            <a:spAutoFit/>
          </a:bodyPr>
          <a:lstStyle/>
          <a:p>
            <a:r>
              <a:rPr lang="en-GB" u="sng" dirty="0">
                <a:hlinkClick r:id="rId6"/>
              </a:rPr>
              <a:t>http://www.catholicnews.org.uk/Home/Special-Events/Proclaim-15-Building-Missionary-Parishes/Parish-Evanglisation-Series</a:t>
            </a:r>
            <a:endParaRPr lang="en-GB" dirty="0"/>
          </a:p>
        </p:txBody>
      </p:sp>
    </p:spTree>
    <p:extLst>
      <p:ext uri="{BB962C8B-B14F-4D97-AF65-F5344CB8AC3E}">
        <p14:creationId xmlns:p14="http://schemas.microsoft.com/office/powerpoint/2010/main" val="9477996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648072"/>
          </a:xfrm>
        </p:spPr>
        <p:txBody>
          <a:bodyPr>
            <a:normAutofit fontScale="90000"/>
          </a:bodyPr>
          <a:lstStyle/>
          <a:p>
            <a:r>
              <a:rPr lang="en-GB" b="1" dirty="0" smtClean="0">
                <a:solidFill>
                  <a:srgbClr val="FF0000"/>
                </a:solidFill>
              </a:rPr>
              <a:t>Funds - £</a:t>
            </a:r>
            <a:endParaRPr lang="en-GB" b="1" dirty="0">
              <a:solidFill>
                <a:srgbClr val="FF0000"/>
              </a:solidFill>
            </a:endParaRPr>
          </a:p>
        </p:txBody>
      </p:sp>
      <p:sp>
        <p:nvSpPr>
          <p:cNvPr id="3" name="Content Placeholder 2"/>
          <p:cNvSpPr>
            <a:spLocks noGrp="1"/>
          </p:cNvSpPr>
          <p:nvPr>
            <p:ph idx="1"/>
          </p:nvPr>
        </p:nvSpPr>
        <p:spPr>
          <a:xfrm>
            <a:off x="467544" y="1412777"/>
            <a:ext cx="8229600" cy="2376264"/>
          </a:xfrm>
        </p:spPr>
        <p:txBody>
          <a:bodyPr>
            <a:normAutofit fontScale="70000" lnSpcReduction="20000"/>
          </a:bodyPr>
          <a:lstStyle/>
          <a:p>
            <a:r>
              <a:rPr lang="en-GB" sz="3400" b="1" dirty="0" smtClean="0"/>
              <a:t>St Faustina Fund</a:t>
            </a:r>
          </a:p>
          <a:p>
            <a:pPr lvl="1"/>
            <a:r>
              <a:rPr lang="en-GB" dirty="0" smtClean="0"/>
              <a:t>Grants of around £200 to assist parishes who are creating or have existing evangelisation teams with evangelisation.</a:t>
            </a:r>
          </a:p>
          <a:p>
            <a:pPr lvl="1"/>
            <a:r>
              <a:rPr lang="en-GB" dirty="0" smtClean="0"/>
              <a:t>To help to encourage and enable teams to be formed and develop.</a:t>
            </a:r>
          </a:p>
          <a:p>
            <a:pPr lvl="1"/>
            <a:r>
              <a:rPr lang="en-GB" dirty="0" smtClean="0"/>
              <a:t>To support, enable and encourage outreach projects at parish level.</a:t>
            </a:r>
          </a:p>
          <a:p>
            <a:pPr lvl="1"/>
            <a:r>
              <a:rPr lang="en-GB" dirty="0" smtClean="0"/>
              <a:t>Parishes to match funds.</a:t>
            </a:r>
          </a:p>
          <a:p>
            <a:pPr lvl="1"/>
            <a:r>
              <a:rPr lang="en-GB" dirty="0" smtClean="0"/>
              <a:t>Applications through </a:t>
            </a:r>
            <a:r>
              <a:rPr lang="en-GB" u="sng" dirty="0" smtClean="0"/>
              <a:t>Agency for Evangelisation</a:t>
            </a:r>
            <a:endParaRPr lang="en-GB" u="sng" dirty="0"/>
          </a:p>
        </p:txBody>
      </p:sp>
      <p:sp>
        <p:nvSpPr>
          <p:cNvPr id="4" name="Content Placeholder 2"/>
          <p:cNvSpPr txBox="1">
            <a:spLocks/>
          </p:cNvSpPr>
          <p:nvPr/>
        </p:nvSpPr>
        <p:spPr>
          <a:xfrm>
            <a:off x="323528" y="4365104"/>
            <a:ext cx="82296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1" dirty="0" err="1" smtClean="0"/>
              <a:t>Catenians</a:t>
            </a:r>
            <a:r>
              <a:rPr lang="en-GB" sz="2400" b="1" dirty="0" smtClean="0"/>
              <a:t> and similar organisations</a:t>
            </a:r>
          </a:p>
          <a:p>
            <a:pPr marL="0" indent="0">
              <a:buNone/>
            </a:pPr>
            <a:r>
              <a:rPr lang="en-GB" sz="2400" b="1" dirty="0" smtClean="0"/>
              <a:t> </a:t>
            </a:r>
          </a:p>
        </p:txBody>
      </p:sp>
    </p:spTree>
    <p:extLst>
      <p:ext uri="{BB962C8B-B14F-4D97-AF65-F5344CB8AC3E}">
        <p14:creationId xmlns:p14="http://schemas.microsoft.com/office/powerpoint/2010/main" val="8407284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Prayer</a:t>
            </a:r>
            <a:endParaRPr lang="en-GB" b="1" dirty="0"/>
          </a:p>
        </p:txBody>
      </p:sp>
      <p:pic>
        <p:nvPicPr>
          <p:cNvPr id="4" name="Content Placeholder 3" descr="large_&lt;strong&gt;praying_hands&lt;/strong&gt;.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786" y="1844675"/>
            <a:ext cx="2856427" cy="4281488"/>
          </a:xfrm>
        </p:spPr>
      </p:pic>
    </p:spTree>
    <p:extLst>
      <p:ext uri="{BB962C8B-B14F-4D97-AF65-F5344CB8AC3E}">
        <p14:creationId xmlns:p14="http://schemas.microsoft.com/office/powerpoint/2010/main" val="3366250724"/>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a:t>
            </a:r>
            <a:r>
              <a:rPr lang="en-GB" sz="4000" dirty="0" err="1" smtClean="0"/>
              <a:t>Aparecida</a:t>
            </a:r>
            <a:r>
              <a:rPr lang="en-GB" sz="4000" dirty="0" smtClean="0"/>
              <a:t> Document</a:t>
            </a:r>
            <a:endParaRPr lang="en-GB" sz="4000" dirty="0"/>
          </a:p>
        </p:txBody>
      </p:sp>
      <p:pic>
        <p:nvPicPr>
          <p:cNvPr id="5" name="Picture 2" descr="Image resul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43608" y="1816192"/>
            <a:ext cx="2766392" cy="39519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2"/>
          </p:nvPr>
        </p:nvSpPr>
        <p:spPr>
          <a:xfrm>
            <a:off x="4355976" y="1600200"/>
            <a:ext cx="4608512" cy="4637112"/>
          </a:xfrm>
        </p:spPr>
        <p:txBody>
          <a:bodyPr>
            <a:normAutofit fontScale="92500"/>
          </a:bodyPr>
          <a:lstStyle/>
          <a:p>
            <a:r>
              <a:rPr lang="en-GB" dirty="0"/>
              <a:t>The final document of the V General Conference of the Episcopate of Latin America and the Caribbean which met for the 13-31 May 2007 on the theme</a:t>
            </a:r>
            <a:r>
              <a:rPr lang="en-GB" i="1" dirty="0"/>
              <a:t>: </a:t>
            </a:r>
            <a:r>
              <a:rPr lang="en-GB" b="1" i="1" dirty="0">
                <a:solidFill>
                  <a:srgbClr val="00B050"/>
                </a:solidFill>
              </a:rPr>
              <a:t>Disciples and Missionaries of Jesus Christ so that our peoples may have life in Him</a:t>
            </a:r>
            <a:r>
              <a:rPr lang="en-GB" i="1" dirty="0">
                <a:solidFill>
                  <a:srgbClr val="00B050"/>
                </a:solidFill>
              </a:rPr>
              <a:t>.</a:t>
            </a:r>
            <a:r>
              <a:rPr lang="en-GB" dirty="0">
                <a:solidFill>
                  <a:srgbClr val="FF0000"/>
                </a:solidFill>
              </a:rPr>
              <a:t> </a:t>
            </a:r>
            <a:r>
              <a:rPr lang="en-GB" dirty="0"/>
              <a:t>"I am the Way, the Truth and the Life" (</a:t>
            </a:r>
            <a:r>
              <a:rPr lang="en-GB" dirty="0" err="1"/>
              <a:t>Jn</a:t>
            </a:r>
            <a:r>
              <a:rPr lang="en-GB" dirty="0"/>
              <a:t> 14:6). </a:t>
            </a:r>
            <a:endParaRPr lang="en-GB" dirty="0" smtClean="0"/>
          </a:p>
          <a:p>
            <a:r>
              <a:rPr lang="en-GB" dirty="0" smtClean="0"/>
              <a:t>Author: </a:t>
            </a:r>
            <a:r>
              <a:rPr lang="en-GB" dirty="0"/>
              <a:t>Jorge Mario Bergoglio</a:t>
            </a:r>
          </a:p>
        </p:txBody>
      </p:sp>
      <p:sp>
        <p:nvSpPr>
          <p:cNvPr id="4" name="Rectangle 3"/>
          <p:cNvSpPr/>
          <p:nvPr/>
        </p:nvSpPr>
        <p:spPr>
          <a:xfrm>
            <a:off x="107504" y="5698604"/>
            <a:ext cx="4320480" cy="10427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We worth reading but quite demanding – key aspects are captured in </a:t>
            </a:r>
            <a:r>
              <a:rPr lang="en-GB" sz="1600" i="1" dirty="0" err="1" smtClean="0">
                <a:solidFill>
                  <a:srgbClr val="0070C0"/>
                </a:solidFill>
                <a:latin typeface="Comic Sans MS" panose="030F0702030302020204" pitchFamily="66" charset="0"/>
              </a:rPr>
              <a:t>Evangelii</a:t>
            </a:r>
            <a:r>
              <a:rPr lang="en-GB" sz="1600" i="1" dirty="0" smtClean="0">
                <a:solidFill>
                  <a:srgbClr val="0070C0"/>
                </a:solidFill>
                <a:latin typeface="Comic Sans MS" panose="030F0702030302020204" pitchFamily="66" charset="0"/>
              </a:rPr>
              <a:t> </a:t>
            </a:r>
            <a:r>
              <a:rPr lang="en-GB" sz="1600" i="1" dirty="0" err="1" smtClean="0">
                <a:solidFill>
                  <a:srgbClr val="0070C0"/>
                </a:solidFill>
                <a:latin typeface="Comic Sans MS" panose="030F0702030302020204" pitchFamily="66" charset="0"/>
              </a:rPr>
              <a:t>Gaudium</a:t>
            </a:r>
            <a:r>
              <a:rPr lang="en-GB" sz="1600" i="1" dirty="0" smtClean="0">
                <a:solidFill>
                  <a:srgbClr val="0070C0"/>
                </a:solidFill>
                <a:latin typeface="Comic Sans MS" panose="030F0702030302020204" pitchFamily="66" charset="0"/>
              </a:rPr>
              <a:t>, which is a easier place to start!</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8124663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07504"/>
          </a:xfrm>
        </p:spPr>
        <p:txBody>
          <a:bodyPr>
            <a:normAutofit fontScale="90000"/>
          </a:bodyPr>
          <a:lstStyle/>
          <a:p>
            <a:r>
              <a:rPr lang="en-GB" dirty="0" err="1" smtClean="0"/>
              <a:t>Evangelii</a:t>
            </a:r>
            <a:r>
              <a:rPr lang="en-GB" dirty="0" smtClean="0"/>
              <a:t> </a:t>
            </a:r>
            <a:r>
              <a:rPr lang="en-GB" dirty="0" err="1" smtClean="0"/>
              <a:t>Gaudium</a:t>
            </a:r>
            <a:r>
              <a:rPr lang="en-GB" dirty="0" smtClean="0"/>
              <a:t> – </a:t>
            </a:r>
            <a:r>
              <a:rPr lang="en-GB" sz="3100" i="1" dirty="0" smtClean="0"/>
              <a:t>The Joy of the Gospel</a:t>
            </a:r>
            <a:br>
              <a:rPr lang="en-GB" sz="3100" i="1" dirty="0" smtClean="0"/>
            </a:br>
            <a:r>
              <a:rPr lang="en-GB" sz="2700" dirty="0"/>
              <a:t>The first Apostolic Exhortation from Pope Francis. </a:t>
            </a:r>
            <a:endParaRPr lang="en-GB" sz="2700" i="1" dirty="0"/>
          </a:p>
        </p:txBody>
      </p:sp>
      <p:sp>
        <p:nvSpPr>
          <p:cNvPr id="4" name="Content Placeholder 3"/>
          <p:cNvSpPr>
            <a:spLocks noGrp="1"/>
          </p:cNvSpPr>
          <p:nvPr>
            <p:ph sz="half" idx="2"/>
          </p:nvPr>
        </p:nvSpPr>
        <p:spPr>
          <a:xfrm>
            <a:off x="3923928" y="1612232"/>
            <a:ext cx="5040560" cy="4525963"/>
          </a:xfrm>
        </p:spPr>
        <p:txBody>
          <a:bodyPr>
            <a:noAutofit/>
          </a:bodyPr>
          <a:lstStyle/>
          <a:p>
            <a:pPr>
              <a:lnSpc>
                <a:spcPct val="120000"/>
              </a:lnSpc>
              <a:spcBef>
                <a:spcPts val="0"/>
              </a:spcBef>
            </a:pPr>
            <a:r>
              <a:rPr lang="en-GB" sz="2000" b="1" dirty="0" smtClean="0">
                <a:solidFill>
                  <a:schemeClr val="accent6">
                    <a:lumMod val="75000"/>
                  </a:schemeClr>
                </a:solidFill>
              </a:rPr>
              <a:t>“</a:t>
            </a:r>
            <a:r>
              <a:rPr lang="en-GB" sz="2000" b="1" i="1" dirty="0" smtClean="0">
                <a:solidFill>
                  <a:schemeClr val="accent6">
                    <a:lumMod val="75000"/>
                  </a:schemeClr>
                </a:solidFill>
              </a:rPr>
              <a:t>The </a:t>
            </a:r>
            <a:r>
              <a:rPr lang="en-GB" sz="2000" b="1" i="1" dirty="0">
                <a:solidFill>
                  <a:schemeClr val="accent6">
                    <a:lumMod val="75000"/>
                  </a:schemeClr>
                </a:solidFill>
              </a:rPr>
              <a:t>Joy of the Gospel fills the hearts and lives of all who encounter Jesus</a:t>
            </a:r>
            <a:r>
              <a:rPr lang="en-GB" sz="2000" i="1" dirty="0"/>
              <a:t>. Those who accept his offer of salvation are set free from sin, sorrow, inner emptiness and loneliness. With Christ joy is constantly born anew. In this Exhortation </a:t>
            </a:r>
            <a:r>
              <a:rPr lang="en-GB" sz="2000" b="1" i="1" dirty="0">
                <a:solidFill>
                  <a:schemeClr val="accent6">
                    <a:lumMod val="75000"/>
                  </a:schemeClr>
                </a:solidFill>
              </a:rPr>
              <a:t>I wish to encourage the Christian faithful to embark upon a new chapter of evangelization marked by this joy,</a:t>
            </a:r>
            <a:r>
              <a:rPr lang="en-GB" sz="2000" i="1" dirty="0"/>
              <a:t> while pointing out new paths for the Church s journey in years to </a:t>
            </a:r>
            <a:r>
              <a:rPr lang="en-GB" sz="2000" i="1" dirty="0" smtClean="0"/>
              <a:t>come”. </a:t>
            </a:r>
          </a:p>
          <a:p>
            <a:pPr marL="0" indent="0" algn="r">
              <a:lnSpc>
                <a:spcPct val="120000"/>
              </a:lnSpc>
              <a:spcBef>
                <a:spcPts val="0"/>
              </a:spcBef>
              <a:buNone/>
            </a:pPr>
            <a:r>
              <a:rPr lang="en-GB" sz="2000" dirty="0" smtClean="0"/>
              <a:t>Pope </a:t>
            </a:r>
            <a:r>
              <a:rPr lang="en-GB" sz="2000" dirty="0"/>
              <a:t>Francis (</a:t>
            </a:r>
            <a:r>
              <a:rPr lang="en-GB" sz="2000" dirty="0" err="1"/>
              <a:t>Evangelii</a:t>
            </a:r>
            <a:r>
              <a:rPr lang="en-GB" sz="2000" dirty="0"/>
              <a:t> </a:t>
            </a:r>
            <a:r>
              <a:rPr lang="en-GB" sz="2000" dirty="0" err="1"/>
              <a:t>Gaudium</a:t>
            </a:r>
            <a:r>
              <a:rPr lang="en-GB" sz="2000" dirty="0"/>
              <a:t>)</a:t>
            </a:r>
          </a:p>
        </p:txBody>
      </p:sp>
      <p:pic>
        <p:nvPicPr>
          <p:cNvPr id="7170" name="Picture 2" descr="https://images-na.ssl-images-amazon.com/images/I/41mF4v8lg7L._SX353_BO1,204,203,200_.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27584" y="1628800"/>
            <a:ext cx="2677911" cy="3764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440" y="5733256"/>
            <a:ext cx="5000376" cy="10427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err="1" smtClean="0">
                <a:solidFill>
                  <a:srgbClr val="0070C0"/>
                </a:solidFill>
                <a:latin typeface="Comic Sans MS" panose="030F0702030302020204" pitchFamily="66" charset="0"/>
              </a:rPr>
              <a:t>Evangelii</a:t>
            </a:r>
            <a:r>
              <a:rPr lang="en-GB" sz="1600" i="1" dirty="0" smtClean="0">
                <a:solidFill>
                  <a:srgbClr val="0070C0"/>
                </a:solidFill>
                <a:latin typeface="Comic Sans MS" panose="030F0702030302020204" pitchFamily="66" charset="0"/>
              </a:rPr>
              <a:t> </a:t>
            </a:r>
            <a:r>
              <a:rPr lang="en-GB" sz="1600" i="1" dirty="0" err="1" smtClean="0">
                <a:solidFill>
                  <a:srgbClr val="0070C0"/>
                </a:solidFill>
                <a:latin typeface="Comic Sans MS" panose="030F0702030302020204" pitchFamily="66" charset="0"/>
              </a:rPr>
              <a:t>Gaudium</a:t>
            </a:r>
            <a:r>
              <a:rPr lang="en-GB" sz="1600" i="1" dirty="0" smtClean="0">
                <a:solidFill>
                  <a:srgbClr val="0070C0"/>
                </a:solidFill>
                <a:latin typeface="Comic Sans MS" panose="030F0702030302020204" pitchFamily="66" charset="0"/>
              </a:rPr>
              <a:t> is the key document to read as it brings together many aspects of evangelisation from previous Popes, and sets the scene for all to be  ‘Missionary Disciples.</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2186957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Divine Renovation - </a:t>
            </a:r>
            <a:r>
              <a:rPr lang="en-GB" sz="3100" dirty="0" smtClean="0"/>
              <a:t>Fr James Mallon</a:t>
            </a:r>
            <a:br>
              <a:rPr lang="en-GB" sz="3100" dirty="0" smtClean="0"/>
            </a:br>
            <a:r>
              <a:rPr lang="en-GB" sz="2700" i="1" dirty="0" smtClean="0"/>
              <a:t>bringing your parish from maintenance to mission</a:t>
            </a:r>
            <a:endParaRPr lang="en-GB" sz="2700" dirty="0"/>
          </a:p>
        </p:txBody>
      </p:sp>
      <p:sp>
        <p:nvSpPr>
          <p:cNvPr id="4" name="Content Placeholder 3"/>
          <p:cNvSpPr>
            <a:spLocks noGrp="1"/>
          </p:cNvSpPr>
          <p:nvPr>
            <p:ph sz="half" idx="2"/>
          </p:nvPr>
        </p:nvSpPr>
        <p:spPr>
          <a:xfrm>
            <a:off x="3992736" y="1988840"/>
            <a:ext cx="5148064" cy="4176464"/>
          </a:xfrm>
        </p:spPr>
        <p:txBody>
          <a:bodyPr>
            <a:noAutofit/>
          </a:bodyPr>
          <a:lstStyle/>
          <a:p>
            <a:pPr>
              <a:spcBef>
                <a:spcPts val="0"/>
              </a:spcBef>
            </a:pPr>
            <a:r>
              <a:rPr lang="en-GB" sz="2000" dirty="0"/>
              <a:t>Highly </a:t>
            </a:r>
            <a:r>
              <a:rPr lang="en-GB" sz="2000" dirty="0" smtClean="0"/>
              <a:t>acclaimed and widely used, Fr</a:t>
            </a:r>
            <a:r>
              <a:rPr lang="en-GB" sz="2000" dirty="0"/>
              <a:t>. James </a:t>
            </a:r>
            <a:r>
              <a:rPr lang="en-GB" sz="2000" dirty="0" smtClean="0"/>
              <a:t>Mallon </a:t>
            </a:r>
            <a:r>
              <a:rPr lang="en-GB" sz="2000" dirty="0"/>
              <a:t>shares </a:t>
            </a:r>
            <a:r>
              <a:rPr lang="en-GB" sz="2000" dirty="0" smtClean="0"/>
              <a:t>his experience from St Benedict’s Parish, Halifax, Nova Scotia.   Good summary of background development of New Evangelisation in the Church.  Reviews approaches to parish involvement including provision of sacraments.  </a:t>
            </a:r>
            <a:r>
              <a:rPr lang="en-GB" sz="2000" b="1" dirty="0" smtClean="0">
                <a:solidFill>
                  <a:srgbClr val="FF0000"/>
                </a:solidFill>
              </a:rPr>
              <a:t>Practical solutions to changing a parish from one of </a:t>
            </a:r>
            <a:r>
              <a:rPr lang="en-GB" sz="2000" b="1" i="1" dirty="0" smtClean="0">
                <a:solidFill>
                  <a:srgbClr val="FF0000"/>
                </a:solidFill>
              </a:rPr>
              <a:t>‘maintenance to one of mission’.</a:t>
            </a:r>
          </a:p>
          <a:p>
            <a:pPr>
              <a:spcBef>
                <a:spcPts val="0"/>
              </a:spcBef>
            </a:pPr>
            <a:r>
              <a:rPr lang="en-GB" sz="2000" dirty="0" smtClean="0"/>
              <a:t>Cost around £15</a:t>
            </a:r>
          </a:p>
          <a:p>
            <a:pPr>
              <a:spcBef>
                <a:spcPts val="0"/>
              </a:spcBef>
            </a:pPr>
            <a:r>
              <a:rPr lang="en-GB" sz="2000" dirty="0" smtClean="0"/>
              <a:t>Also Parish Guide, Website and Networks.</a:t>
            </a:r>
          </a:p>
          <a:p>
            <a:pPr>
              <a:spcBef>
                <a:spcPts val="0"/>
              </a:spcBef>
            </a:pPr>
            <a:r>
              <a:rPr lang="en-GB" sz="2000" dirty="0" smtClean="0"/>
              <a:t>Conference at St Mary’s Twickenham in autumn.</a:t>
            </a:r>
          </a:p>
        </p:txBody>
      </p:sp>
      <p:pic>
        <p:nvPicPr>
          <p:cNvPr id="1030" name="Picture 6"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06" y="1703450"/>
            <a:ext cx="2676649" cy="3453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916832"/>
            <a:ext cx="2370870" cy="35618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7504" y="5698604"/>
            <a:ext cx="4248472" cy="10427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Challenging discussion on evangelisation in a parish.  Many practical ideas.  A focus on developing leadership teams, which will be suited to some parishes more than others.</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332031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Forming Intentional Disciples </a:t>
            </a:r>
            <a:r>
              <a:rPr lang="en-GB" sz="2400" dirty="0" smtClean="0"/>
              <a:t>by Sherry Weddell</a:t>
            </a:r>
            <a:endParaRPr lang="en-GB" sz="4000" dirty="0"/>
          </a:p>
        </p:txBody>
      </p:sp>
      <p:sp>
        <p:nvSpPr>
          <p:cNvPr id="4" name="Content Placeholder 3"/>
          <p:cNvSpPr>
            <a:spLocks noGrp="1"/>
          </p:cNvSpPr>
          <p:nvPr>
            <p:ph sz="half" idx="2"/>
          </p:nvPr>
        </p:nvSpPr>
        <p:spPr>
          <a:xfrm>
            <a:off x="4572000" y="1600200"/>
            <a:ext cx="4320480" cy="4525963"/>
          </a:xfrm>
        </p:spPr>
        <p:txBody>
          <a:bodyPr>
            <a:normAutofit/>
          </a:bodyPr>
          <a:lstStyle/>
          <a:p>
            <a:r>
              <a:rPr lang="en-GB" sz="2000" dirty="0" smtClean="0"/>
              <a:t>Widely used resource, Sherry Weddell looks at five thresholds of conversion: </a:t>
            </a:r>
            <a:r>
              <a:rPr lang="en-GB" sz="2000" b="1" dirty="0" smtClean="0">
                <a:solidFill>
                  <a:srgbClr val="00B050"/>
                </a:solidFill>
              </a:rPr>
              <a:t>trust </a:t>
            </a:r>
            <a:r>
              <a:rPr lang="en-GB" sz="2000" b="1" dirty="0" smtClean="0"/>
              <a:t>&gt;&gt;&gt; </a:t>
            </a:r>
            <a:r>
              <a:rPr lang="en-GB" sz="2000" b="1" dirty="0" smtClean="0">
                <a:solidFill>
                  <a:srgbClr val="00B0F0"/>
                </a:solidFill>
              </a:rPr>
              <a:t>curiosity &gt;&gt;&gt; openness</a:t>
            </a:r>
            <a:r>
              <a:rPr lang="en-GB" sz="2000" b="1" dirty="0" smtClean="0">
                <a:solidFill>
                  <a:schemeClr val="accent5">
                    <a:lumMod val="75000"/>
                  </a:schemeClr>
                </a:solidFill>
              </a:rPr>
              <a:t> </a:t>
            </a:r>
            <a:r>
              <a:rPr lang="en-GB" sz="2000" b="1" dirty="0" smtClean="0"/>
              <a:t>&gt;&gt;&gt; </a:t>
            </a:r>
            <a:r>
              <a:rPr lang="en-GB" sz="2000" b="1" dirty="0" smtClean="0">
                <a:solidFill>
                  <a:schemeClr val="accent6">
                    <a:lumMod val="75000"/>
                  </a:schemeClr>
                </a:solidFill>
              </a:rPr>
              <a:t>seeking </a:t>
            </a:r>
            <a:r>
              <a:rPr lang="en-GB" sz="2000" b="1" dirty="0" smtClean="0"/>
              <a:t>&gt;&gt;&gt; </a:t>
            </a:r>
            <a:r>
              <a:rPr lang="en-GB" sz="2000" b="1" dirty="0" smtClean="0">
                <a:solidFill>
                  <a:srgbClr val="FF0000"/>
                </a:solidFill>
              </a:rPr>
              <a:t>leading to intentional discipleship</a:t>
            </a:r>
            <a:r>
              <a:rPr lang="en-GB" sz="2000" b="1" dirty="0" smtClean="0"/>
              <a:t>. </a:t>
            </a:r>
            <a:r>
              <a:rPr lang="en-GB" sz="2000" dirty="0" smtClean="0"/>
              <a:t>Also look at statistics of Church decline (in USA). A focus on talking about faith and </a:t>
            </a:r>
            <a:r>
              <a:rPr lang="en-GB" sz="2000" b="1" dirty="0" smtClean="0">
                <a:solidFill>
                  <a:srgbClr val="7030A0"/>
                </a:solidFill>
              </a:rPr>
              <a:t>a personal relationship with Jesus</a:t>
            </a:r>
            <a:r>
              <a:rPr lang="en-GB" sz="2000" dirty="0" smtClean="0"/>
              <a:t>.</a:t>
            </a:r>
          </a:p>
          <a:p>
            <a:r>
              <a:rPr lang="en-GB" sz="2000" dirty="0" smtClean="0"/>
              <a:t>Also book on parish, and new book on ‘Living the Mission…’ out 7</a:t>
            </a:r>
            <a:r>
              <a:rPr lang="en-GB" sz="2000" baseline="30000" dirty="0" smtClean="0"/>
              <a:t>th</a:t>
            </a:r>
            <a:r>
              <a:rPr lang="en-GB" sz="2000" dirty="0" smtClean="0"/>
              <a:t> June 2017.</a:t>
            </a:r>
          </a:p>
          <a:p>
            <a:r>
              <a:rPr lang="en-GB" sz="2000" dirty="0" smtClean="0"/>
              <a:t>Costs around £10 / £11 / £15</a:t>
            </a:r>
          </a:p>
          <a:p>
            <a:endParaRPr lang="en-GB" sz="2000" dirty="0"/>
          </a:p>
        </p:txBody>
      </p:sp>
      <p:pic>
        <p:nvPicPr>
          <p:cNvPr id="1032" name="Picture 8" descr="https://images-na.ssl-images-amazon.com/images/I/516fdgf80kL._SX322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79" y="1785988"/>
            <a:ext cx="2414430" cy="37185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51nAYO5j7YL._SX322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15628"/>
            <a:ext cx="2525044" cy="3888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dqWvZ3TDL._SX326_BO1,204,203,200_.jpg"/>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1979712" y="1448506"/>
            <a:ext cx="2643658" cy="4021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5698604"/>
            <a:ext cx="4248472" cy="10427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A useful insight into the nature of evangelisation.  Statistics (from USA) reveal underlying challenges being faced by parish teams.   </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1499471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Purpose Driven Church</a:t>
            </a:r>
            <a:r>
              <a:rPr lang="en-GB" sz="2400" dirty="0" smtClean="0"/>
              <a:t> by Rick Warren</a:t>
            </a:r>
            <a:endParaRPr lang="en-GB" sz="4000" dirty="0"/>
          </a:p>
        </p:txBody>
      </p:sp>
      <p:sp>
        <p:nvSpPr>
          <p:cNvPr id="4" name="Content Placeholder 3"/>
          <p:cNvSpPr>
            <a:spLocks noGrp="1"/>
          </p:cNvSpPr>
          <p:nvPr>
            <p:ph sz="half" idx="2"/>
          </p:nvPr>
        </p:nvSpPr>
        <p:spPr/>
        <p:txBody>
          <a:bodyPr>
            <a:normAutofit fontScale="92500" lnSpcReduction="10000"/>
          </a:bodyPr>
          <a:lstStyle/>
          <a:p>
            <a:r>
              <a:rPr lang="en-GB" dirty="0" smtClean="0"/>
              <a:t>An in-depth look at churches leads Rick Warren to present a model for </a:t>
            </a:r>
            <a:r>
              <a:rPr lang="en-GB" b="1" dirty="0" smtClean="0">
                <a:solidFill>
                  <a:srgbClr val="FF0000"/>
                </a:solidFill>
              </a:rPr>
              <a:t>a balanced church which is purpose driven</a:t>
            </a:r>
            <a:r>
              <a:rPr lang="en-GB" dirty="0" smtClean="0"/>
              <a:t>.  Wide range of relevant scriptural texts support his work.  Provides a framework for parish development and integrated evangelisation.</a:t>
            </a:r>
          </a:p>
          <a:p>
            <a:r>
              <a:rPr lang="en-GB" dirty="0" smtClean="0"/>
              <a:t>Costs around </a:t>
            </a:r>
            <a:endParaRPr lang="en-GB" dirty="0"/>
          </a:p>
        </p:txBody>
      </p:sp>
      <p:pic>
        <p:nvPicPr>
          <p:cNvPr id="2050" name="Picture 2" descr="Image resul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83999" y="1340768"/>
            <a:ext cx="2695482" cy="39933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028" y="5445224"/>
            <a:ext cx="4673996" cy="12961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Certainly a book for the shelf! Supported by many years of experience, it sets evangelisation within the context of  overall parish life, and how it is important to maintain a balanced and so a resilient parish.</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5267137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Rebuilt </a:t>
            </a:r>
            <a:r>
              <a:rPr lang="en-GB" sz="2000" dirty="0" smtClean="0"/>
              <a:t>by Fr Michael White and Tom Corcoran</a:t>
            </a:r>
            <a:endParaRPr lang="en-GB" sz="4000" dirty="0"/>
          </a:p>
        </p:txBody>
      </p:sp>
      <p:sp>
        <p:nvSpPr>
          <p:cNvPr id="4" name="Content Placeholder 3"/>
          <p:cNvSpPr>
            <a:spLocks noGrp="1"/>
          </p:cNvSpPr>
          <p:nvPr>
            <p:ph sz="half" idx="2"/>
          </p:nvPr>
        </p:nvSpPr>
        <p:spPr/>
        <p:txBody>
          <a:bodyPr>
            <a:normAutofit fontScale="70000" lnSpcReduction="20000"/>
          </a:bodyPr>
          <a:lstStyle/>
          <a:p>
            <a:r>
              <a:rPr lang="en-GB" dirty="0" smtClean="0"/>
              <a:t>The struggles and successes of changing a declining parish into and growing, vibrant parish are captured by Fr Michael White and his lay colleague Tom Corcoran.  They warn against </a:t>
            </a:r>
            <a:r>
              <a:rPr lang="en-GB" b="1" dirty="0" smtClean="0">
                <a:solidFill>
                  <a:schemeClr val="accent6">
                    <a:lumMod val="75000"/>
                  </a:schemeClr>
                </a:solidFill>
              </a:rPr>
              <a:t>‘consumer Catholics’</a:t>
            </a:r>
            <a:r>
              <a:rPr lang="en-GB" dirty="0" smtClean="0"/>
              <a:t>, and point </a:t>
            </a:r>
            <a:r>
              <a:rPr lang="en-GB" b="1" dirty="0" smtClean="0">
                <a:solidFill>
                  <a:srgbClr val="00B050"/>
                </a:solidFill>
              </a:rPr>
              <a:t>the need for a clear parish strategy that ensures participation by all </a:t>
            </a:r>
            <a:r>
              <a:rPr lang="en-GB" dirty="0" smtClean="0"/>
              <a:t>in meeting the needs of the community.   The ‘Tools’ companion provides practical suggestions based on their experiences.  A widely used book in USA.</a:t>
            </a:r>
          </a:p>
          <a:p>
            <a:r>
              <a:rPr lang="en-GB" dirty="0" smtClean="0"/>
              <a:t>Costs around £12 / £13</a:t>
            </a:r>
            <a:endParaRPr lang="en-GB" dirty="0"/>
          </a:p>
        </p:txBody>
      </p:sp>
      <p:pic>
        <p:nvPicPr>
          <p:cNvPr id="5124" name="Picture 4" descr="https://images-na.ssl-images-amazon.com/images/I/417%2BdnqzUG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52" y="1412776"/>
            <a:ext cx="2441707" cy="36588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mages-na.ssl-images-amazon.com/images/I/41dpzfgRWoL._SX331_BO1,204,203,200_.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03305" y="1484784"/>
            <a:ext cx="2637349" cy="39520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028" y="5445224"/>
            <a:ext cx="4673996" cy="12961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i="1" dirty="0" smtClean="0">
                <a:solidFill>
                  <a:srgbClr val="0070C0"/>
                </a:solidFill>
                <a:latin typeface="Comic Sans MS" panose="030F0702030302020204" pitchFamily="66" charset="0"/>
              </a:rPr>
              <a:t>Useful stories on the experiences of growing an evangelised parish in a modern world.  Enthusiastic resource for teams.</a:t>
            </a:r>
            <a:endParaRPr lang="en-GB" sz="16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0016562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Tomorrow’s Parish</a:t>
            </a:r>
            <a:r>
              <a:rPr lang="en-GB" sz="2400" dirty="0" smtClean="0"/>
              <a:t> by Donal Harrington</a:t>
            </a:r>
            <a:endParaRPr lang="en-GB" sz="4000" dirty="0"/>
          </a:p>
        </p:txBody>
      </p:sp>
      <p:sp>
        <p:nvSpPr>
          <p:cNvPr id="4" name="Content Placeholder 3"/>
          <p:cNvSpPr>
            <a:spLocks noGrp="1"/>
          </p:cNvSpPr>
          <p:nvPr>
            <p:ph sz="half" idx="2"/>
          </p:nvPr>
        </p:nvSpPr>
        <p:spPr/>
        <p:txBody>
          <a:bodyPr>
            <a:normAutofit fontScale="85000" lnSpcReduction="10000"/>
          </a:bodyPr>
          <a:lstStyle/>
          <a:p>
            <a:r>
              <a:rPr lang="en-GB" dirty="0" smtClean="0"/>
              <a:t>Looking at the decline of the Church in Ireland, Donal Harrington considers underlying principles that are to form the basis for the future parish.  He describes </a:t>
            </a:r>
            <a:r>
              <a:rPr lang="en-GB" dirty="0" smtClean="0">
                <a:solidFill>
                  <a:srgbClr val="FF0000"/>
                </a:solidFill>
              </a:rPr>
              <a:t>the need to ‘reach in’ – for the faithful to grow,  so that they can ‘reach out’ – to take on the mission of evangelisation</a:t>
            </a:r>
            <a:r>
              <a:rPr lang="en-GB" dirty="0" smtClean="0"/>
              <a:t>. Very thought-provoking.</a:t>
            </a:r>
          </a:p>
          <a:p>
            <a:r>
              <a:rPr lang="en-GB" dirty="0" smtClean="0"/>
              <a:t>Costs around £12</a:t>
            </a:r>
            <a:endParaRPr lang="en-GB" dirty="0"/>
          </a:p>
        </p:txBody>
      </p:sp>
      <p:pic>
        <p:nvPicPr>
          <p:cNvPr id="3074" name="Picture 2" descr="https://images-na.ssl-images-amazon.com/images/I/41IzKuCc1iL._SX342_BO1,204,203,200_.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71600" y="1412776"/>
            <a:ext cx="2920935" cy="423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47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Agency for Evangelisation Office - Presenta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arish Evangelisation Team Development Workshop - 10.6.17 - expanded" id="{60713916-3E58-40EB-8AC6-CA2F163C0F5E}" vid="{F1D6D9DB-EECD-4374-8683-00455C630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Parish Evangelisation Team Development Workshop - 10.6.17 - expanded - v2</Template>
  <TotalTime>942</TotalTime>
  <Words>2414</Words>
  <Application>Microsoft Office PowerPoint</Application>
  <PresentationFormat>On-screen Show (4:3)</PresentationFormat>
  <Paragraphs>183</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Agency for Evangelisation Office - Presentation 1</vt:lpstr>
      <vt:lpstr>Resources for Parish Evangelisation Teams</vt:lpstr>
      <vt:lpstr>Books</vt:lpstr>
      <vt:lpstr>The Aparecida Document</vt:lpstr>
      <vt:lpstr>Evangelii Gaudium – The Joy of the Gospel The first Apostolic Exhortation from Pope Francis. </vt:lpstr>
      <vt:lpstr>Divine Renovation - Fr James Mallon bringing your parish from maintenance to mission</vt:lpstr>
      <vt:lpstr>Forming Intentional Disciples by Sherry Weddell</vt:lpstr>
      <vt:lpstr>Purpose Driven Church by Rick Warren</vt:lpstr>
      <vt:lpstr>Rebuilt by Fr Michael White and Tom Corcoran</vt:lpstr>
      <vt:lpstr>Tomorrow’s Parish by Donal Harrington</vt:lpstr>
      <vt:lpstr>New Evangelisation Pastoral Strategy for the Church at the Beginning of the Third Millennium</vt:lpstr>
      <vt:lpstr>Great Catholic Parishes by William E. Simon Jr</vt:lpstr>
      <vt:lpstr>Evangelizing Catholics by Scott Hahn</vt:lpstr>
      <vt:lpstr>PowerPoint Presentation</vt:lpstr>
      <vt:lpstr>Videos &amp; Programmes</vt:lpstr>
      <vt:lpstr>PowerPoint Presentation</vt:lpstr>
      <vt:lpstr>PowerPoint Presentation</vt:lpstr>
      <vt:lpstr>PowerPoint Presentation</vt:lpstr>
      <vt:lpstr>PowerPoint Presentation</vt:lpstr>
      <vt:lpstr>PowerPoint Presentation</vt:lpstr>
      <vt:lpstr>Liturgical Calendar</vt:lpstr>
      <vt:lpstr>PowerPoint Presentation</vt:lpstr>
      <vt:lpstr>Bible Sunday – 10th Dec 2018</vt:lpstr>
      <vt:lpstr>Websites Proclaim’15 – Resources </vt:lpstr>
      <vt:lpstr>Funds - £</vt:lpstr>
      <vt:lpstr>Prayer</vt:lpstr>
    </vt:vector>
  </TitlesOfParts>
  <Company>Roman Catholic Diocese of Westminster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 Evangelisation Team Development - Pilot Workshop</dc:title>
  <dc:creator>Adrian Cullen</dc:creator>
  <cp:lastModifiedBy>Office</cp:lastModifiedBy>
  <cp:revision>109</cp:revision>
  <cp:lastPrinted>2017-06-09T14:30:03Z</cp:lastPrinted>
  <dcterms:created xsi:type="dcterms:W3CDTF">2017-06-08T07:18:17Z</dcterms:created>
  <dcterms:modified xsi:type="dcterms:W3CDTF">2018-08-13T15:32:45Z</dcterms:modified>
</cp:coreProperties>
</file>