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56" r:id="rId2"/>
    <p:sldId id="257" r:id="rId3"/>
  </p:sldIdLst>
  <p:sldSz cx="7559675" cy="10691813"/>
  <p:notesSz cx="6799263" cy="9929813"/>
  <p:defaultTextStyle>
    <a:defPPr>
      <a:defRPr lang="en-US"/>
    </a:defPPr>
    <a:lvl1pPr marL="0" algn="l" defTabSz="995507" rtl="0" eaLnBrk="1" latinLnBrk="0" hangingPunct="1">
      <a:defRPr sz="1960" kern="1200">
        <a:solidFill>
          <a:schemeClr val="tx1"/>
        </a:solidFill>
        <a:latin typeface="+mn-lt"/>
        <a:ea typeface="+mn-ea"/>
        <a:cs typeface="+mn-cs"/>
      </a:defRPr>
    </a:lvl1pPr>
    <a:lvl2pPr marL="497754" algn="l" defTabSz="995507" rtl="0" eaLnBrk="1" latinLnBrk="0" hangingPunct="1">
      <a:defRPr sz="1960" kern="1200">
        <a:solidFill>
          <a:schemeClr val="tx1"/>
        </a:solidFill>
        <a:latin typeface="+mn-lt"/>
        <a:ea typeface="+mn-ea"/>
        <a:cs typeface="+mn-cs"/>
      </a:defRPr>
    </a:lvl2pPr>
    <a:lvl3pPr marL="995507" algn="l" defTabSz="995507" rtl="0" eaLnBrk="1" latinLnBrk="0" hangingPunct="1">
      <a:defRPr sz="1960" kern="1200">
        <a:solidFill>
          <a:schemeClr val="tx1"/>
        </a:solidFill>
        <a:latin typeface="+mn-lt"/>
        <a:ea typeface="+mn-ea"/>
        <a:cs typeface="+mn-cs"/>
      </a:defRPr>
    </a:lvl3pPr>
    <a:lvl4pPr marL="1493261" algn="l" defTabSz="995507" rtl="0" eaLnBrk="1" latinLnBrk="0" hangingPunct="1">
      <a:defRPr sz="1960" kern="1200">
        <a:solidFill>
          <a:schemeClr val="tx1"/>
        </a:solidFill>
        <a:latin typeface="+mn-lt"/>
        <a:ea typeface="+mn-ea"/>
        <a:cs typeface="+mn-cs"/>
      </a:defRPr>
    </a:lvl4pPr>
    <a:lvl5pPr marL="1991015" algn="l" defTabSz="995507" rtl="0" eaLnBrk="1" latinLnBrk="0" hangingPunct="1">
      <a:defRPr sz="1960" kern="1200">
        <a:solidFill>
          <a:schemeClr val="tx1"/>
        </a:solidFill>
        <a:latin typeface="+mn-lt"/>
        <a:ea typeface="+mn-ea"/>
        <a:cs typeface="+mn-cs"/>
      </a:defRPr>
    </a:lvl5pPr>
    <a:lvl6pPr marL="2488768" algn="l" defTabSz="995507" rtl="0" eaLnBrk="1" latinLnBrk="0" hangingPunct="1">
      <a:defRPr sz="1960" kern="1200">
        <a:solidFill>
          <a:schemeClr val="tx1"/>
        </a:solidFill>
        <a:latin typeface="+mn-lt"/>
        <a:ea typeface="+mn-ea"/>
        <a:cs typeface="+mn-cs"/>
      </a:defRPr>
    </a:lvl6pPr>
    <a:lvl7pPr marL="2986522" algn="l" defTabSz="995507" rtl="0" eaLnBrk="1" latinLnBrk="0" hangingPunct="1">
      <a:defRPr sz="1960" kern="1200">
        <a:solidFill>
          <a:schemeClr val="tx1"/>
        </a:solidFill>
        <a:latin typeface="+mn-lt"/>
        <a:ea typeface="+mn-ea"/>
        <a:cs typeface="+mn-cs"/>
      </a:defRPr>
    </a:lvl7pPr>
    <a:lvl8pPr marL="3484275" algn="l" defTabSz="995507" rtl="0" eaLnBrk="1" latinLnBrk="0" hangingPunct="1">
      <a:defRPr sz="1960" kern="1200">
        <a:solidFill>
          <a:schemeClr val="tx1"/>
        </a:solidFill>
        <a:latin typeface="+mn-lt"/>
        <a:ea typeface="+mn-ea"/>
        <a:cs typeface="+mn-cs"/>
      </a:defRPr>
    </a:lvl8pPr>
    <a:lvl9pPr marL="3982029" algn="l" defTabSz="995507" rtl="0" eaLnBrk="1" latinLnBrk="0" hangingPunct="1">
      <a:defRPr sz="19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35" autoAdjust="0"/>
    <p:restoredTop sz="94364" autoAdjust="0"/>
  </p:normalViewPr>
  <p:slideViewPr>
    <p:cSldViewPr snapToGrid="0">
      <p:cViewPr>
        <p:scale>
          <a:sx n="110" d="100"/>
          <a:sy n="110" d="100"/>
        </p:scale>
        <p:origin x="858" y="-1182"/>
      </p:cViewPr>
      <p:guideLst>
        <p:guide orient="horz" pos="3367"/>
        <p:guide pos="2381"/>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4"/>
            <a:ext cx="2947088" cy="498555"/>
          </a:xfrm>
          <a:prstGeom prst="rect">
            <a:avLst/>
          </a:prstGeom>
        </p:spPr>
        <p:txBody>
          <a:bodyPr vert="horz" lIns="91414" tIns="45707" rIns="91414" bIns="45707" rtlCol="0"/>
          <a:lstStyle>
            <a:lvl1pPr algn="l">
              <a:defRPr sz="1200"/>
            </a:lvl1pPr>
          </a:lstStyle>
          <a:p>
            <a:endParaRPr lang="en-GB" dirty="0"/>
          </a:p>
        </p:txBody>
      </p:sp>
      <p:sp>
        <p:nvSpPr>
          <p:cNvPr id="3" name="Date Placeholder 2"/>
          <p:cNvSpPr>
            <a:spLocks noGrp="1"/>
          </p:cNvSpPr>
          <p:nvPr>
            <p:ph type="dt" idx="1"/>
          </p:nvPr>
        </p:nvSpPr>
        <p:spPr>
          <a:xfrm>
            <a:off x="3850589" y="4"/>
            <a:ext cx="2947088" cy="498555"/>
          </a:xfrm>
          <a:prstGeom prst="rect">
            <a:avLst/>
          </a:prstGeom>
        </p:spPr>
        <p:txBody>
          <a:bodyPr vert="horz" lIns="91414" tIns="45707" rIns="91414" bIns="45707" rtlCol="0"/>
          <a:lstStyle>
            <a:lvl1pPr algn="r">
              <a:defRPr sz="1200"/>
            </a:lvl1pPr>
          </a:lstStyle>
          <a:p>
            <a:fld id="{8767E7F4-EC7D-4A63-94BE-F377D549024C}" type="datetimeFigureOut">
              <a:rPr lang="en-GB" smtClean="0"/>
              <a:t>20/05/2022</a:t>
            </a:fld>
            <a:endParaRPr lang="en-GB" dirty="0"/>
          </a:p>
        </p:txBody>
      </p:sp>
      <p:sp>
        <p:nvSpPr>
          <p:cNvPr id="4" name="Slide Image Placeholder 3"/>
          <p:cNvSpPr>
            <a:spLocks noGrp="1" noRot="1" noChangeAspect="1"/>
          </p:cNvSpPr>
          <p:nvPr>
            <p:ph type="sldImg" idx="2"/>
          </p:nvPr>
        </p:nvSpPr>
        <p:spPr>
          <a:xfrm>
            <a:off x="2216150" y="1241425"/>
            <a:ext cx="2366963" cy="3349625"/>
          </a:xfrm>
          <a:prstGeom prst="rect">
            <a:avLst/>
          </a:prstGeom>
          <a:noFill/>
          <a:ln w="12700">
            <a:solidFill>
              <a:prstClr val="black"/>
            </a:solidFill>
          </a:ln>
        </p:spPr>
        <p:txBody>
          <a:bodyPr vert="horz" lIns="91414" tIns="45707" rIns="91414" bIns="45707" rtlCol="0" anchor="ctr"/>
          <a:lstStyle/>
          <a:p>
            <a:endParaRPr lang="en-GB" dirty="0"/>
          </a:p>
        </p:txBody>
      </p:sp>
      <p:sp>
        <p:nvSpPr>
          <p:cNvPr id="5" name="Notes Placeholder 4"/>
          <p:cNvSpPr>
            <a:spLocks noGrp="1"/>
          </p:cNvSpPr>
          <p:nvPr>
            <p:ph type="body" sz="quarter" idx="3"/>
          </p:nvPr>
        </p:nvSpPr>
        <p:spPr>
          <a:xfrm>
            <a:off x="679621" y="4779150"/>
            <a:ext cx="5440046" cy="3909050"/>
          </a:xfrm>
          <a:prstGeom prst="rect">
            <a:avLst/>
          </a:prstGeom>
        </p:spPr>
        <p:txBody>
          <a:bodyPr vert="horz" lIns="91414" tIns="45707" rIns="91414" bIns="4570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31262"/>
            <a:ext cx="2947088" cy="498555"/>
          </a:xfrm>
          <a:prstGeom prst="rect">
            <a:avLst/>
          </a:prstGeom>
        </p:spPr>
        <p:txBody>
          <a:bodyPr vert="horz" lIns="91414" tIns="45707" rIns="91414" bIns="45707"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589" y="9431262"/>
            <a:ext cx="2947088" cy="498555"/>
          </a:xfrm>
          <a:prstGeom prst="rect">
            <a:avLst/>
          </a:prstGeom>
        </p:spPr>
        <p:txBody>
          <a:bodyPr vert="horz" lIns="91414" tIns="45707" rIns="91414" bIns="45707" rtlCol="0" anchor="b"/>
          <a:lstStyle>
            <a:lvl1pPr algn="r">
              <a:defRPr sz="1200"/>
            </a:lvl1pPr>
          </a:lstStyle>
          <a:p>
            <a:fld id="{2F56989E-29F3-4432-8C1C-454865622331}" type="slidenum">
              <a:rPr lang="en-GB" smtClean="0"/>
              <a:t>‹#›</a:t>
            </a:fld>
            <a:endParaRPr lang="en-GB" dirty="0"/>
          </a:p>
        </p:txBody>
      </p:sp>
    </p:spTree>
    <p:extLst>
      <p:ext uri="{BB962C8B-B14F-4D97-AF65-F5344CB8AC3E}">
        <p14:creationId xmlns:p14="http://schemas.microsoft.com/office/powerpoint/2010/main" val="546379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F56989E-29F3-4432-8C1C-454865622331}" type="slidenum">
              <a:rPr lang="en-GB" smtClean="0"/>
              <a:t>1</a:t>
            </a:fld>
            <a:endParaRPr lang="en-GB"/>
          </a:p>
        </p:txBody>
      </p:sp>
    </p:spTree>
    <p:extLst>
      <p:ext uri="{BB962C8B-B14F-4D97-AF65-F5344CB8AC3E}">
        <p14:creationId xmlns:p14="http://schemas.microsoft.com/office/powerpoint/2010/main" val="31551842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F56989E-29F3-4432-8C1C-454865622331}" type="slidenum">
              <a:rPr lang="en-GB" smtClean="0"/>
              <a:t>2</a:t>
            </a:fld>
            <a:endParaRPr lang="en-GB" dirty="0"/>
          </a:p>
        </p:txBody>
      </p:sp>
    </p:spTree>
    <p:extLst>
      <p:ext uri="{BB962C8B-B14F-4D97-AF65-F5344CB8AC3E}">
        <p14:creationId xmlns:p14="http://schemas.microsoft.com/office/powerpoint/2010/main" val="307059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FD0185-7046-492C-9A53-3BB7A9E63F17}" type="datetimeFigureOut">
              <a:rPr lang="en-GB" smtClean="0"/>
              <a:t>20/05/2022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1F707F9-0B18-4D3D-B019-B61DA6109DF0}" type="slidenum">
              <a:rPr lang="en-GB" smtClean="0"/>
              <a:t>‹#›</a:t>
            </a:fld>
            <a:endParaRPr lang="en-GB" dirty="0"/>
          </a:p>
        </p:txBody>
      </p:sp>
    </p:spTree>
    <p:extLst>
      <p:ext uri="{BB962C8B-B14F-4D97-AF65-F5344CB8AC3E}">
        <p14:creationId xmlns:p14="http://schemas.microsoft.com/office/powerpoint/2010/main" val="2872293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FD0185-7046-492C-9A53-3BB7A9E63F17}" type="datetimeFigureOut">
              <a:rPr lang="en-GB" smtClean="0"/>
              <a:t>20/05/2022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1F707F9-0B18-4D3D-B019-B61DA6109DF0}" type="slidenum">
              <a:rPr lang="en-GB" smtClean="0"/>
              <a:t>‹#›</a:t>
            </a:fld>
            <a:endParaRPr lang="en-GB" dirty="0"/>
          </a:p>
        </p:txBody>
      </p:sp>
    </p:spTree>
    <p:extLst>
      <p:ext uri="{BB962C8B-B14F-4D97-AF65-F5344CB8AC3E}">
        <p14:creationId xmlns:p14="http://schemas.microsoft.com/office/powerpoint/2010/main" val="3737325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FD0185-7046-492C-9A53-3BB7A9E63F17}" type="datetimeFigureOut">
              <a:rPr lang="en-GB" smtClean="0"/>
              <a:t>20/05/2022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1F707F9-0B18-4D3D-B019-B61DA6109DF0}" type="slidenum">
              <a:rPr lang="en-GB" smtClean="0"/>
              <a:t>‹#›</a:t>
            </a:fld>
            <a:endParaRPr lang="en-GB" dirty="0"/>
          </a:p>
        </p:txBody>
      </p:sp>
    </p:spTree>
    <p:extLst>
      <p:ext uri="{BB962C8B-B14F-4D97-AF65-F5344CB8AC3E}">
        <p14:creationId xmlns:p14="http://schemas.microsoft.com/office/powerpoint/2010/main" val="3277512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FD0185-7046-492C-9A53-3BB7A9E63F17}" type="datetimeFigureOut">
              <a:rPr lang="en-GB" smtClean="0"/>
              <a:t>20/05/2022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1F707F9-0B18-4D3D-B019-B61DA6109DF0}" type="slidenum">
              <a:rPr lang="en-GB" smtClean="0"/>
              <a:t>‹#›</a:t>
            </a:fld>
            <a:endParaRPr lang="en-GB" dirty="0"/>
          </a:p>
        </p:txBody>
      </p:sp>
    </p:spTree>
    <p:extLst>
      <p:ext uri="{BB962C8B-B14F-4D97-AF65-F5344CB8AC3E}">
        <p14:creationId xmlns:p14="http://schemas.microsoft.com/office/powerpoint/2010/main" val="1481653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FD0185-7046-492C-9A53-3BB7A9E63F17}" type="datetimeFigureOut">
              <a:rPr lang="en-GB" smtClean="0"/>
              <a:t>20/05/2022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1F707F9-0B18-4D3D-B019-B61DA6109DF0}" type="slidenum">
              <a:rPr lang="en-GB" smtClean="0"/>
              <a:t>‹#›</a:t>
            </a:fld>
            <a:endParaRPr lang="en-GB" dirty="0"/>
          </a:p>
        </p:txBody>
      </p:sp>
    </p:spTree>
    <p:extLst>
      <p:ext uri="{BB962C8B-B14F-4D97-AF65-F5344CB8AC3E}">
        <p14:creationId xmlns:p14="http://schemas.microsoft.com/office/powerpoint/2010/main" val="2656529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FD0185-7046-492C-9A53-3BB7A9E63F17}" type="datetimeFigureOut">
              <a:rPr lang="en-GB" smtClean="0"/>
              <a:t>20/05/2022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1F707F9-0B18-4D3D-B019-B61DA6109DF0}" type="slidenum">
              <a:rPr lang="en-GB" smtClean="0"/>
              <a:t>‹#›</a:t>
            </a:fld>
            <a:endParaRPr lang="en-GB" dirty="0"/>
          </a:p>
        </p:txBody>
      </p:sp>
    </p:spTree>
    <p:extLst>
      <p:ext uri="{BB962C8B-B14F-4D97-AF65-F5344CB8AC3E}">
        <p14:creationId xmlns:p14="http://schemas.microsoft.com/office/powerpoint/2010/main" val="1138039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FD0185-7046-492C-9A53-3BB7A9E63F17}" type="datetimeFigureOut">
              <a:rPr lang="en-GB" smtClean="0"/>
              <a:t>20/05/2022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1F707F9-0B18-4D3D-B019-B61DA6109DF0}" type="slidenum">
              <a:rPr lang="en-GB" smtClean="0"/>
              <a:t>‹#›</a:t>
            </a:fld>
            <a:endParaRPr lang="en-GB" dirty="0"/>
          </a:p>
        </p:txBody>
      </p:sp>
    </p:spTree>
    <p:extLst>
      <p:ext uri="{BB962C8B-B14F-4D97-AF65-F5344CB8AC3E}">
        <p14:creationId xmlns:p14="http://schemas.microsoft.com/office/powerpoint/2010/main" val="1774264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FD0185-7046-492C-9A53-3BB7A9E63F17}" type="datetimeFigureOut">
              <a:rPr lang="en-GB" smtClean="0"/>
              <a:t>20/05/2022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C1F707F9-0B18-4D3D-B019-B61DA6109DF0}" type="slidenum">
              <a:rPr lang="en-GB" smtClean="0"/>
              <a:t>‹#›</a:t>
            </a:fld>
            <a:endParaRPr lang="en-GB" dirty="0"/>
          </a:p>
        </p:txBody>
      </p:sp>
    </p:spTree>
    <p:extLst>
      <p:ext uri="{BB962C8B-B14F-4D97-AF65-F5344CB8AC3E}">
        <p14:creationId xmlns:p14="http://schemas.microsoft.com/office/powerpoint/2010/main" val="2021712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FD0185-7046-492C-9A53-3BB7A9E63F17}" type="datetimeFigureOut">
              <a:rPr lang="en-GB" smtClean="0"/>
              <a:t>20/05/2022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C1F707F9-0B18-4D3D-B019-B61DA6109DF0}" type="slidenum">
              <a:rPr lang="en-GB" smtClean="0"/>
              <a:t>‹#›</a:t>
            </a:fld>
            <a:endParaRPr lang="en-GB" dirty="0"/>
          </a:p>
        </p:txBody>
      </p:sp>
    </p:spTree>
    <p:extLst>
      <p:ext uri="{BB962C8B-B14F-4D97-AF65-F5344CB8AC3E}">
        <p14:creationId xmlns:p14="http://schemas.microsoft.com/office/powerpoint/2010/main" val="2970975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D6FD0185-7046-492C-9A53-3BB7A9E63F17}" type="datetimeFigureOut">
              <a:rPr lang="en-GB" smtClean="0"/>
              <a:t>20/05/2022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1F707F9-0B18-4D3D-B019-B61DA6109DF0}" type="slidenum">
              <a:rPr lang="en-GB" smtClean="0"/>
              <a:t>‹#›</a:t>
            </a:fld>
            <a:endParaRPr lang="en-GB" dirty="0"/>
          </a:p>
        </p:txBody>
      </p:sp>
    </p:spTree>
    <p:extLst>
      <p:ext uri="{BB962C8B-B14F-4D97-AF65-F5344CB8AC3E}">
        <p14:creationId xmlns:p14="http://schemas.microsoft.com/office/powerpoint/2010/main" val="931809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dirty="0"/>
              <a:t>Click icon to add picture</a:t>
            </a:r>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D6FD0185-7046-492C-9A53-3BB7A9E63F17}" type="datetimeFigureOut">
              <a:rPr lang="en-GB" smtClean="0"/>
              <a:t>20/05/2022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1F707F9-0B18-4D3D-B019-B61DA6109DF0}" type="slidenum">
              <a:rPr lang="en-GB" smtClean="0"/>
              <a:t>‹#›</a:t>
            </a:fld>
            <a:endParaRPr lang="en-GB" dirty="0"/>
          </a:p>
        </p:txBody>
      </p:sp>
    </p:spTree>
    <p:extLst>
      <p:ext uri="{BB962C8B-B14F-4D97-AF65-F5344CB8AC3E}">
        <p14:creationId xmlns:p14="http://schemas.microsoft.com/office/powerpoint/2010/main" val="1134928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D6FD0185-7046-492C-9A53-3BB7A9E63F17}" type="datetimeFigureOut">
              <a:rPr lang="en-GB" smtClean="0"/>
              <a:t>20/05/2022</a:t>
            </a:fld>
            <a:endParaRPr lang="en-GB" dirty="0"/>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C1F707F9-0B18-4D3D-B019-B61DA6109DF0}" type="slidenum">
              <a:rPr lang="en-GB" smtClean="0"/>
              <a:t>‹#›</a:t>
            </a:fld>
            <a:endParaRPr lang="en-GB" dirty="0"/>
          </a:p>
        </p:txBody>
      </p:sp>
    </p:spTree>
    <p:extLst>
      <p:ext uri="{BB962C8B-B14F-4D97-AF65-F5344CB8AC3E}">
        <p14:creationId xmlns:p14="http://schemas.microsoft.com/office/powerpoint/2010/main" val="296889083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taines@rcdow.org.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parish.rcdow.org.uk/staines/"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www.sanctuaryfoundation.org.uk/" TargetMode="External"/><Relationship Id="rId13" Type="http://schemas.openxmlformats.org/officeDocument/2006/relationships/hyperlink" Target="https://rb.gy/dcqgcc" TargetMode="External"/><Relationship Id="rId3" Type="http://schemas.openxmlformats.org/officeDocument/2006/relationships/hyperlink" Target="mailto:annieor74@gmail.com" TargetMode="External"/><Relationship Id="rId7" Type="http://schemas.openxmlformats.org/officeDocument/2006/relationships/hyperlink" Target="https://resetuk.org/about/ukraine" TargetMode="External"/><Relationship Id="rId12" Type="http://schemas.openxmlformats.org/officeDocument/2006/relationships/hyperlink" Target="http://www.napac.org.u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giftaid@rcdow.org.uk" TargetMode="External"/><Relationship Id="rId11" Type="http://schemas.openxmlformats.org/officeDocument/2006/relationships/hyperlink" Target="http://www.oneinfour.org.uk/" TargetMode="External"/><Relationship Id="rId5" Type="http://schemas.openxmlformats.org/officeDocument/2006/relationships/hyperlink" Target="mailto:safeguarding@rcdow.org.uk" TargetMode="External"/><Relationship Id="rId10" Type="http://schemas.openxmlformats.org/officeDocument/2006/relationships/hyperlink" Target="mailto:admin@oneinfour.org.uk" TargetMode="External"/><Relationship Id="rId4" Type="http://schemas.openxmlformats.org/officeDocument/2006/relationships/hyperlink" Target="http://opoka.org.uk/" TargetMode="External"/><Relationship Id="rId9" Type="http://schemas.openxmlformats.org/officeDocument/2006/relationships/hyperlink" Target="http://www.thesurvivorstrust.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66584"/>
            <a:ext cx="7559675" cy="1519070"/>
          </a:xfrm>
          <a:prstGeom prst="rect">
            <a:avLst/>
          </a:prstGeom>
          <a:noFill/>
        </p:spPr>
        <p:txBody>
          <a:bodyPr wrap="square" rtlCol="0">
            <a:spAutoFit/>
          </a:bodyPr>
          <a:lstStyle/>
          <a:p>
            <a:pPr lvl="0" algn="ctr"/>
            <a:r>
              <a:rPr lang="en-GB" sz="2105" b="1" dirty="0">
                <a:solidFill>
                  <a:prstClr val="black"/>
                </a:solidFill>
                <a:latin typeface="Tahoma" panose="020B0604030504040204" pitchFamily="34" charset="0"/>
                <a:ea typeface="Calibri" panose="020F0502020204030204" pitchFamily="34" charset="0"/>
                <a:cs typeface="Times New Roman" panose="02020603050405020304" pitchFamily="18" charset="0"/>
              </a:rPr>
              <a:t>OUR LADY OF THE ROSARY </a:t>
            </a:r>
            <a:endParaRPr lang="en-GB" sz="2105" dirty="0">
              <a:solidFill>
                <a:prstClr val="black"/>
              </a:solidFill>
              <a:latin typeface="Times New Roman" panose="02020603050405020304" pitchFamily="18" charset="0"/>
              <a:ea typeface="Batang"/>
            </a:endParaRPr>
          </a:p>
          <a:p>
            <a:pPr lvl="0" algn="ctr"/>
            <a:r>
              <a:rPr lang="en-GB" sz="2105" dirty="0">
                <a:solidFill>
                  <a:prstClr val="black"/>
                </a:solidFill>
                <a:latin typeface="Tahoma" panose="020B0604030504040204" pitchFamily="34" charset="0"/>
                <a:ea typeface="Calibri" panose="020F0502020204030204" pitchFamily="34" charset="0"/>
                <a:cs typeface="Times New Roman" panose="02020603050405020304" pitchFamily="18" charset="0"/>
              </a:rPr>
              <a:t>59 Gresham Road, Staines, TW18 2BD</a:t>
            </a:r>
            <a:endParaRPr lang="en-GB" sz="2105" dirty="0">
              <a:solidFill>
                <a:prstClr val="black"/>
              </a:solidFill>
              <a:latin typeface="Times New Roman" panose="02020603050405020304" pitchFamily="18" charset="0"/>
              <a:ea typeface="Batang"/>
            </a:endParaRPr>
          </a:p>
          <a:p>
            <a:pPr lvl="0" algn="ctr"/>
            <a:r>
              <a:rPr lang="en-GB" sz="1287" dirty="0">
                <a:solidFill>
                  <a:prstClr val="black"/>
                </a:solidFill>
                <a:latin typeface="Tahoma" panose="020B0604030504040204" pitchFamily="34" charset="0"/>
                <a:ea typeface="Calibri" panose="020F0502020204030204" pitchFamily="34" charset="0"/>
                <a:cs typeface="Times New Roman" panose="02020603050405020304" pitchFamily="18" charset="0"/>
              </a:rPr>
              <a:t>Parish Priest: Fr. Philip Dyer-Perry     </a:t>
            </a:r>
          </a:p>
          <a:p>
            <a:pPr lvl="0" algn="ctr"/>
            <a:r>
              <a:rPr lang="en-GB" sz="1287" dirty="0">
                <a:solidFill>
                  <a:prstClr val="black"/>
                </a:solidFill>
                <a:latin typeface="Tahoma" panose="020B0604030504040204" pitchFamily="34" charset="0"/>
                <a:ea typeface="Calibri" panose="020F0502020204030204" pitchFamily="34" charset="0"/>
                <a:cs typeface="Times New Roman" panose="02020603050405020304" pitchFamily="18" charset="0"/>
              </a:rPr>
              <a:t>Parish Secretary:  Luciana </a:t>
            </a:r>
            <a:r>
              <a:rPr lang="en-GB" sz="1287" dirty="0" err="1">
                <a:solidFill>
                  <a:prstClr val="black"/>
                </a:solidFill>
                <a:latin typeface="Tahoma" panose="020B0604030504040204" pitchFamily="34" charset="0"/>
                <a:ea typeface="Calibri" panose="020F0502020204030204" pitchFamily="34" charset="0"/>
                <a:cs typeface="Times New Roman" panose="02020603050405020304" pitchFamily="18" charset="0"/>
              </a:rPr>
              <a:t>Vicentini-Munday</a:t>
            </a:r>
            <a:endParaRPr lang="en-GB" sz="1287" dirty="0">
              <a:solidFill>
                <a:prstClr val="black"/>
              </a:solidFill>
              <a:latin typeface="Times New Roman" panose="02020603050405020304" pitchFamily="18" charset="0"/>
              <a:ea typeface="Batang"/>
            </a:endParaRPr>
          </a:p>
          <a:p>
            <a:pPr lvl="0" algn="ctr"/>
            <a:r>
              <a:rPr lang="en-GB" sz="1287" dirty="0">
                <a:solidFill>
                  <a:prstClr val="black"/>
                </a:solidFill>
                <a:latin typeface="Tahoma" panose="020B0604030504040204" pitchFamily="34" charset="0"/>
                <a:ea typeface="Calibri" panose="020F0502020204030204" pitchFamily="34" charset="0"/>
                <a:cs typeface="Times New Roman" panose="02020603050405020304" pitchFamily="18" charset="0"/>
              </a:rPr>
              <a:t>Tel:  </a:t>
            </a:r>
            <a:r>
              <a:rPr lang="en-GB" sz="1287" dirty="0">
                <a:solidFill>
                  <a:prstClr val="black"/>
                </a:solidFill>
                <a:latin typeface="Tahoma" panose="020B0604030504040204" pitchFamily="34" charset="0"/>
                <a:ea typeface="Batang"/>
                <a:cs typeface="Times New Roman" panose="02020603050405020304" pitchFamily="18" charset="0"/>
              </a:rPr>
              <a:t>01784 452 381    </a:t>
            </a:r>
            <a:r>
              <a:rPr lang="en-GB" sz="1287" dirty="0">
                <a:solidFill>
                  <a:prstClr val="black"/>
                </a:solidFill>
                <a:latin typeface="Tahoma" panose="020B0604030504040204" pitchFamily="34" charset="0"/>
                <a:ea typeface="Calibri" panose="020F0502020204030204" pitchFamily="34" charset="0"/>
                <a:cs typeface="Times New Roman" panose="02020603050405020304" pitchFamily="18" charset="0"/>
              </a:rPr>
              <a:t>Email: </a:t>
            </a:r>
            <a:r>
              <a:rPr lang="en-GB" sz="1200" u="sng" dirty="0">
                <a:solidFill>
                  <a:schemeClr val="tx2">
                    <a:lumMod val="75000"/>
                  </a:schemeClr>
                </a:solidFill>
                <a:latin typeface="Tahoma" panose="020B0604030504040204" pitchFamily="34" charset="0"/>
                <a:ea typeface="Calibri" panose="020F0502020204030204" pitchFamily="34" charset="0"/>
                <a:cs typeface="Times New Roman" panose="02020603050405020304" pitchFamily="18" charset="0"/>
                <a:hlinkClick r:id="rId3"/>
              </a:rPr>
              <a:t>staines@rcdow.org.uk</a:t>
            </a:r>
            <a:r>
              <a:rPr lang="en-GB" sz="1200" dirty="0">
                <a:solidFill>
                  <a:schemeClr val="tx2">
                    <a:lumMod val="75000"/>
                  </a:schemeClr>
                </a:solidFill>
                <a:latin typeface="Tahoma" panose="020B0604030504040204" pitchFamily="34" charset="0"/>
                <a:ea typeface="Calibri" panose="020F0502020204030204" pitchFamily="34" charset="0"/>
                <a:cs typeface="Times New Roman" panose="02020603050405020304" pitchFamily="18" charset="0"/>
              </a:rPr>
              <a:t> </a:t>
            </a:r>
            <a:r>
              <a:rPr lang="en-GB" sz="1200" dirty="0">
                <a:solidFill>
                  <a:srgbClr val="0070C0"/>
                </a:solidFill>
                <a:latin typeface="Tahoma" panose="020B0604030504040204" pitchFamily="34" charset="0"/>
                <a:ea typeface="Calibri" panose="020F0502020204030204" pitchFamily="34" charset="0"/>
                <a:cs typeface="Times New Roman" panose="02020603050405020304" pitchFamily="18" charset="0"/>
              </a:rPr>
              <a:t> </a:t>
            </a:r>
            <a:r>
              <a:rPr lang="en-GB" sz="1200" dirty="0">
                <a:solidFill>
                  <a:srgbClr val="0000FF"/>
                </a:solidFill>
                <a:latin typeface="Tahoma" panose="020B0604030504040204" pitchFamily="34" charset="0"/>
                <a:ea typeface="Calibri" panose="020F0502020204030204" pitchFamily="34" charset="0"/>
                <a:cs typeface="Times New Roman" panose="02020603050405020304" pitchFamily="18" charset="0"/>
              </a:rPr>
              <a:t> </a:t>
            </a:r>
            <a:r>
              <a:rPr lang="en-GB" sz="1200" dirty="0">
                <a:solidFill>
                  <a:prstClr val="black"/>
                </a:solidFill>
                <a:latin typeface="Tahoma" panose="020B0604030504040204" pitchFamily="34" charset="0"/>
                <a:ea typeface="Calibri" panose="020F0502020204030204" pitchFamily="34" charset="0"/>
                <a:cs typeface="Times New Roman" panose="02020603050405020304" pitchFamily="18" charset="0"/>
              </a:rPr>
              <a:t>Website: </a:t>
            </a:r>
            <a:r>
              <a:rPr lang="en-GB" sz="1200" dirty="0">
                <a:solidFill>
                  <a:prstClr val="black"/>
                </a:solidFill>
                <a:latin typeface="Tahoma" panose="020B0604030504040204" pitchFamily="34" charset="0"/>
                <a:ea typeface="Calibri" panose="020F0502020204030204" pitchFamily="34" charset="0"/>
                <a:cs typeface="Times New Roman" panose="02020603050405020304" pitchFamily="18" charset="0"/>
                <a:hlinkClick r:id="rId4"/>
              </a:rPr>
              <a:t>https://parish.rcdow.org.uk/staines/</a:t>
            </a:r>
            <a:r>
              <a:rPr lang="en-GB" sz="1200" dirty="0">
                <a:solidFill>
                  <a:prstClr val="black"/>
                </a:solidFill>
                <a:latin typeface="Tahoma" panose="020B0604030504040204" pitchFamily="34" charset="0"/>
                <a:ea typeface="Calibri" panose="020F0502020204030204" pitchFamily="34" charset="0"/>
                <a:cs typeface="Times New Roman" panose="02020603050405020304" pitchFamily="18" charset="0"/>
              </a:rPr>
              <a:t> </a:t>
            </a:r>
          </a:p>
          <a:p>
            <a:pPr lvl="0" algn="ctr"/>
            <a:endParaRPr lang="en-GB" sz="1200" dirty="0">
              <a:solidFill>
                <a:prstClr val="black"/>
              </a:solidFill>
              <a:latin typeface="Times New Roman" panose="02020603050405020304" pitchFamily="18" charset="0"/>
              <a:ea typeface="Batang"/>
            </a:endParaRPr>
          </a:p>
        </p:txBody>
      </p:sp>
      <p:sp>
        <p:nvSpPr>
          <p:cNvPr id="4" name="TextBox 3"/>
          <p:cNvSpPr txBox="1"/>
          <p:nvPr/>
        </p:nvSpPr>
        <p:spPr>
          <a:xfrm>
            <a:off x="5010150" y="1400988"/>
            <a:ext cx="2395520" cy="1991141"/>
          </a:xfrm>
          <a:prstGeom prst="rect">
            <a:avLst/>
          </a:prstGeom>
          <a:noFill/>
          <a:ln>
            <a:solidFill>
              <a:schemeClr val="tx1"/>
            </a:solidFill>
          </a:ln>
        </p:spPr>
        <p:txBody>
          <a:bodyPr wrap="square" rtlCol="0">
            <a:noAutofit/>
          </a:bodyPr>
          <a:lstStyle/>
          <a:p>
            <a:pPr lvl="0" algn="ctr"/>
            <a:r>
              <a:rPr lang="en-GB" sz="1637" b="1" dirty="0">
                <a:solidFill>
                  <a:srgbClr val="000000"/>
                </a:solidFill>
                <a:latin typeface="Tahoma" panose="020B0604030504040204" pitchFamily="34" charset="0"/>
                <a:ea typeface="Calibri" panose="020F0502020204030204" pitchFamily="34" charset="0"/>
              </a:rPr>
              <a:t>Please pray for</a:t>
            </a:r>
            <a:r>
              <a:rPr lang="en-GB" sz="1637"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GB" sz="2105" b="1" dirty="0">
                <a:solidFill>
                  <a:srgbClr val="000000"/>
                </a:solidFill>
                <a:latin typeface="Wingdings" panose="05000000000000000000" pitchFamily="2" charset="2"/>
                <a:ea typeface="Calibri" panose="020F0502020204030204" pitchFamily="34" charset="0"/>
                <a:sym typeface="Wingdings" panose="05000000000000000000" pitchFamily="2" charset="2"/>
              </a:rPr>
              <a:t></a:t>
            </a:r>
            <a:endParaRPr lang="en-GB" sz="1169" dirty="0">
              <a:solidFill>
                <a:prstClr val="black"/>
              </a:solidFill>
              <a:latin typeface="Times New Roman" panose="02020603050405020304" pitchFamily="18" charset="0"/>
              <a:ea typeface="Batang"/>
            </a:endParaRPr>
          </a:p>
          <a:p>
            <a:pPr lvl="0"/>
            <a:r>
              <a:rPr lang="en-GB" sz="9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All our sick and housebound </a:t>
            </a:r>
          </a:p>
          <a:p>
            <a:pPr lvl="0" algn="just"/>
            <a:r>
              <a:rPr lang="en-GB" sz="850" i="1"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Nunzio Squillace, Peter Lucas, Gary Murphy, Audrey</a:t>
            </a:r>
            <a:r>
              <a:rPr lang="en-GB" sz="850" i="1" dirty="0">
                <a:solidFill>
                  <a:prstClr val="black"/>
                </a:solidFill>
                <a:latin typeface="Times New Roman" panose="02020603050405020304" pitchFamily="18" charset="0"/>
                <a:ea typeface="Batang"/>
              </a:rPr>
              <a:t> </a:t>
            </a:r>
            <a:r>
              <a:rPr lang="en-GB" sz="850" i="1"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Galasinski, Ann Donoghue, Annette Donivar, Mark Cotter, Christopher Browne, </a:t>
            </a:r>
            <a:r>
              <a:rPr lang="en-GB" sz="850" i="1" dirty="0">
                <a:solidFill>
                  <a:prstClr val="black"/>
                </a:solidFill>
                <a:latin typeface="Arial Narrow" panose="020B0606020202030204" pitchFamily="34" charset="0"/>
                <a:ea typeface="Batang"/>
              </a:rPr>
              <a:t>David McCormick, Paul Hanna, Margaret Shakespeare, Bryan Stubbs, Roger Macgill, Maurice Webb, Nina Bailey, Chris Meyer, Chris Burwell, </a:t>
            </a:r>
            <a:r>
              <a:rPr lang="en-GB" sz="850" i="1" dirty="0" err="1">
                <a:solidFill>
                  <a:prstClr val="black"/>
                </a:solidFill>
                <a:latin typeface="Arial Narrow" panose="020B0606020202030204" pitchFamily="34" charset="0"/>
                <a:ea typeface="Batang"/>
              </a:rPr>
              <a:t>Ján</a:t>
            </a:r>
            <a:r>
              <a:rPr lang="en-GB" sz="850" i="1" dirty="0">
                <a:solidFill>
                  <a:prstClr val="black"/>
                </a:solidFill>
                <a:latin typeface="Arial Narrow" panose="020B0606020202030204" pitchFamily="34" charset="0"/>
                <a:ea typeface="Batang"/>
              </a:rPr>
              <a:t> </a:t>
            </a:r>
            <a:r>
              <a:rPr lang="en-GB" sz="850" i="1" dirty="0" err="1">
                <a:solidFill>
                  <a:prstClr val="black"/>
                </a:solidFill>
                <a:latin typeface="Arial Narrow" panose="020B0606020202030204" pitchFamily="34" charset="0"/>
                <a:ea typeface="Batang"/>
              </a:rPr>
              <a:t>Matušák</a:t>
            </a:r>
            <a:r>
              <a:rPr lang="en-GB" sz="850" i="1" dirty="0">
                <a:solidFill>
                  <a:prstClr val="black"/>
                </a:solidFill>
                <a:latin typeface="Arial Narrow" panose="020B0606020202030204" pitchFamily="34" charset="0"/>
                <a:ea typeface="Batang"/>
              </a:rPr>
              <a:t>, Peter Maitland, Howard </a:t>
            </a:r>
            <a:r>
              <a:rPr lang="en-GB" sz="850" i="1" dirty="0" err="1">
                <a:solidFill>
                  <a:prstClr val="black"/>
                </a:solidFill>
                <a:latin typeface="Arial Narrow" panose="020B0606020202030204" pitchFamily="34" charset="0"/>
                <a:ea typeface="Batang"/>
              </a:rPr>
              <a:t>Preece</a:t>
            </a:r>
            <a:r>
              <a:rPr lang="en-GB" sz="850" i="1" dirty="0">
                <a:solidFill>
                  <a:prstClr val="black"/>
                </a:solidFill>
                <a:latin typeface="Arial Narrow" panose="020B0606020202030204" pitchFamily="34" charset="0"/>
                <a:ea typeface="Batang"/>
              </a:rPr>
              <a:t>, Anthony </a:t>
            </a:r>
            <a:r>
              <a:rPr lang="en-GB" sz="850" i="1" dirty="0" err="1">
                <a:solidFill>
                  <a:prstClr val="black"/>
                </a:solidFill>
                <a:latin typeface="Arial Narrow" panose="020B0606020202030204" pitchFamily="34" charset="0"/>
                <a:ea typeface="Batang"/>
              </a:rPr>
              <a:t>Towey</a:t>
            </a:r>
            <a:r>
              <a:rPr lang="en-GB" sz="850" i="1" dirty="0">
                <a:solidFill>
                  <a:prstClr val="black"/>
                </a:solidFill>
                <a:latin typeface="Arial Narrow" panose="020B0606020202030204" pitchFamily="34" charset="0"/>
                <a:ea typeface="Batang"/>
              </a:rPr>
              <a:t>.</a:t>
            </a:r>
          </a:p>
          <a:p>
            <a:endParaRPr lang="en-GB" sz="200" b="1" dirty="0">
              <a:latin typeface="Calibri" panose="020F0502020204030204" pitchFamily="34" charset="0"/>
              <a:ea typeface="Calibri" panose="020F0502020204030204" pitchFamily="34" charset="0"/>
              <a:cs typeface="Times New Roman" panose="02020603050405020304" pitchFamily="18" charset="0"/>
            </a:endParaRPr>
          </a:p>
          <a:p>
            <a:r>
              <a:rPr lang="en-GB" sz="900" b="1" dirty="0">
                <a:latin typeface="Calibri" panose="020F0502020204030204" pitchFamily="34" charset="0"/>
                <a:ea typeface="Calibri" panose="020F0502020204030204" pitchFamily="34" charset="0"/>
                <a:cs typeface="Times New Roman" panose="02020603050405020304" pitchFamily="18" charset="0"/>
              </a:rPr>
              <a:t>Those who have died: </a:t>
            </a:r>
          </a:p>
          <a:p>
            <a:r>
              <a:rPr lang="en-GB" sz="850" i="1" dirty="0">
                <a:latin typeface="Arial Narrow" panose="020B0606020202030204" pitchFamily="34" charset="0"/>
                <a:ea typeface="Calibri" panose="020F0502020204030204" pitchFamily="34" charset="0"/>
                <a:cs typeface="Times New Roman" panose="02020603050405020304" pitchFamily="18" charset="0"/>
              </a:rPr>
              <a:t>Abdullah </a:t>
            </a:r>
            <a:r>
              <a:rPr lang="en-GB" sz="850" i="1" dirty="0" err="1">
                <a:latin typeface="Arial Narrow" panose="020B0606020202030204" pitchFamily="34" charset="0"/>
                <a:ea typeface="Calibri" panose="020F0502020204030204" pitchFamily="34" charset="0"/>
                <a:cs typeface="Times New Roman" panose="02020603050405020304" pitchFamily="18" charset="0"/>
              </a:rPr>
              <a:t>Mallah</a:t>
            </a:r>
            <a:r>
              <a:rPr lang="en-GB" sz="850" i="1" dirty="0">
                <a:latin typeface="Arial Narrow" panose="020B0606020202030204" pitchFamily="34" charset="0"/>
                <a:ea typeface="Calibri" panose="020F0502020204030204" pitchFamily="34" charset="0"/>
                <a:cs typeface="Times New Roman" panose="02020603050405020304" pitchFamily="18" charset="0"/>
              </a:rPr>
              <a:t>, Joshua </a:t>
            </a:r>
            <a:r>
              <a:rPr lang="en-GB" sz="850" i="1" dirty="0" err="1">
                <a:latin typeface="Arial Narrow" panose="020B0606020202030204" pitchFamily="34" charset="0"/>
                <a:ea typeface="Calibri" panose="020F0502020204030204" pitchFamily="34" charset="0"/>
                <a:cs typeface="Times New Roman" panose="02020603050405020304" pitchFamily="18" charset="0"/>
              </a:rPr>
              <a:t>Kiru</a:t>
            </a:r>
            <a:r>
              <a:rPr lang="en-GB" sz="850" i="1" dirty="0">
                <a:latin typeface="Arial Narrow" panose="020B0606020202030204" pitchFamily="34" charset="0"/>
                <a:ea typeface="Calibri" panose="020F0502020204030204" pitchFamily="34" charset="0"/>
                <a:cs typeface="Times New Roman" panose="02020603050405020304" pitchFamily="18" charset="0"/>
              </a:rPr>
              <a:t>, Rene </a:t>
            </a:r>
            <a:r>
              <a:rPr lang="en-GB" sz="850" i="1" dirty="0" err="1">
                <a:latin typeface="Arial Narrow" panose="020B0606020202030204" pitchFamily="34" charset="0"/>
                <a:ea typeface="Calibri" panose="020F0502020204030204" pitchFamily="34" charset="0"/>
                <a:cs typeface="Times New Roman" panose="02020603050405020304" pitchFamily="18" charset="0"/>
              </a:rPr>
              <a:t>Benoiton</a:t>
            </a:r>
            <a:r>
              <a:rPr lang="en-GB" sz="850" i="1" dirty="0">
                <a:latin typeface="Arial Narrow" panose="020B0606020202030204" pitchFamily="34" charset="0"/>
                <a:ea typeface="Calibri" panose="020F0502020204030204" pitchFamily="34" charset="0"/>
                <a:cs typeface="Times New Roman" panose="02020603050405020304" pitchFamily="18" charset="0"/>
              </a:rPr>
              <a:t> &amp; all anniversaries.</a:t>
            </a:r>
            <a:endParaRPr lang="en-GB" sz="850" i="1" dirty="0">
              <a:latin typeface="Arial Narrow" panose="020B0606020202030204" pitchFamily="34" charset="0"/>
              <a:ea typeface="Batang"/>
            </a:endParaRPr>
          </a:p>
        </p:txBody>
      </p:sp>
      <p:sp>
        <p:nvSpPr>
          <p:cNvPr id="7" name="TextBox 6"/>
          <p:cNvSpPr txBox="1"/>
          <p:nvPr/>
        </p:nvSpPr>
        <p:spPr>
          <a:xfrm>
            <a:off x="5008881" y="3317967"/>
            <a:ext cx="2395520" cy="7197634"/>
          </a:xfrm>
          <a:prstGeom prst="rect">
            <a:avLst/>
          </a:prstGeom>
          <a:solidFill>
            <a:schemeClr val="bg1"/>
          </a:solidFill>
          <a:ln>
            <a:solidFill>
              <a:schemeClr val="tx1"/>
            </a:solidFill>
          </a:ln>
        </p:spPr>
        <p:txBody>
          <a:bodyPr wrap="square" rtlCol="0">
            <a:noAutofit/>
          </a:bodyPr>
          <a:lstStyle/>
          <a:p>
            <a:pPr lvl="0">
              <a:defRPr/>
            </a:pPr>
            <a:r>
              <a:rPr lang="en-GB" sz="1800" b="1" dirty="0">
                <a:solidFill>
                  <a:srgbClr val="000000"/>
                </a:solidFill>
                <a:latin typeface="Tahoma" panose="020B0604030504040204" pitchFamily="34" charset="0"/>
                <a:ea typeface="Calibri" panose="020F0502020204030204" pitchFamily="34" charset="0"/>
              </a:rPr>
              <a:t>Welcome!</a:t>
            </a:r>
            <a:endParaRPr lang="en-GB" sz="1800" dirty="0">
              <a:solidFill>
                <a:prstClr val="black"/>
              </a:solidFill>
              <a:latin typeface="Times New Roman" panose="02020603050405020304" pitchFamily="18" charset="0"/>
              <a:ea typeface="Batang"/>
            </a:endParaRPr>
          </a:p>
          <a:p>
            <a:pPr lvl="0" algn="just">
              <a:defRPr/>
            </a:pPr>
            <a:r>
              <a:rPr lang="en-GB" sz="900" dirty="0">
                <a:solidFill>
                  <a:srgbClr val="000000"/>
                </a:solidFill>
                <a:latin typeface="Tahoma" panose="020B0604030504040204" pitchFamily="34" charset="0"/>
                <a:ea typeface="Calibri" panose="020F0502020204030204" pitchFamily="34" charset="0"/>
              </a:rPr>
              <a:t>If you are visiting or this is your first time, please introduce yourself to Fr. Philip, and perhaps stay for tea &amp; coffee after Mass. </a:t>
            </a:r>
            <a:endParaRPr lang="en-GB" sz="900" dirty="0">
              <a:solidFill>
                <a:prstClr val="black"/>
              </a:solidFill>
              <a:latin typeface="Times New Roman" panose="02020603050405020304" pitchFamily="18" charset="0"/>
              <a:ea typeface="Calibri" panose="020F0502020204030204" pitchFamily="34" charset="0"/>
            </a:endParaRPr>
          </a:p>
          <a:p>
            <a:pPr lvl="0" algn="just">
              <a:defRPr/>
            </a:pPr>
            <a:endParaRPr lang="en-GB" sz="200" dirty="0">
              <a:solidFill>
                <a:prstClr val="black"/>
              </a:solidFill>
              <a:latin typeface="Times New Roman" panose="02020603050405020304" pitchFamily="18" charset="0"/>
              <a:ea typeface="Batang"/>
            </a:endParaRPr>
          </a:p>
          <a:p>
            <a:pPr lvl="0" algn="just">
              <a:defRPr/>
            </a:pPr>
            <a:r>
              <a:rPr lang="en-GB" sz="900" dirty="0">
                <a:solidFill>
                  <a:srgbClr val="000000"/>
                </a:solidFill>
                <a:latin typeface="Tahoma" panose="020B0604030504040204" pitchFamily="34" charset="0"/>
                <a:ea typeface="Calibri" panose="020F0502020204030204" pitchFamily="34" charset="0"/>
              </a:rPr>
              <a:t>Whether you’ve recently moved into the area, or are just visiting, you are most welcome here – and so is your feedback on your first impressions of this parish, good or bad!</a:t>
            </a:r>
            <a:endParaRPr lang="en-GB" sz="200" dirty="0">
              <a:solidFill>
                <a:prstClr val="black"/>
              </a:solidFill>
              <a:latin typeface="Times New Roman" panose="02020603050405020304" pitchFamily="18" charset="0"/>
              <a:ea typeface="Batang"/>
            </a:endParaRPr>
          </a:p>
          <a:p>
            <a:pPr lvl="0" algn="just">
              <a:defRPr/>
            </a:pPr>
            <a:r>
              <a:rPr lang="en-GB" sz="1200" b="1" dirty="0">
                <a:solidFill>
                  <a:srgbClr val="000000"/>
                </a:solidFill>
                <a:latin typeface="Tahoma" panose="020B0604030504040204" pitchFamily="34" charset="0"/>
                <a:ea typeface="Calibri" panose="020F0502020204030204" pitchFamily="34" charset="0"/>
              </a:rPr>
              <a:t>Tea and Coffee </a:t>
            </a:r>
          </a:p>
          <a:p>
            <a:pPr lvl="0" algn="just">
              <a:defRPr/>
            </a:pPr>
            <a:r>
              <a:rPr lang="en-GB" sz="900" dirty="0">
                <a:solidFill>
                  <a:srgbClr val="000000"/>
                </a:solidFill>
                <a:latin typeface="Tahoma" panose="020B0604030504040204" pitchFamily="34" charset="0"/>
                <a:ea typeface="Calibri" panose="020F0502020204030204" pitchFamily="34" charset="0"/>
              </a:rPr>
              <a:t>After </a:t>
            </a:r>
            <a:r>
              <a:rPr lang="en-GB" sz="900" b="1" dirty="0">
                <a:solidFill>
                  <a:srgbClr val="000000"/>
                </a:solidFill>
                <a:latin typeface="Tahoma" panose="020B0604030504040204" pitchFamily="34" charset="0"/>
                <a:ea typeface="Calibri" panose="020F0502020204030204" pitchFamily="34" charset="0"/>
              </a:rPr>
              <a:t>all</a:t>
            </a:r>
            <a:r>
              <a:rPr lang="en-GB" sz="900" dirty="0">
                <a:solidFill>
                  <a:srgbClr val="000000"/>
                </a:solidFill>
                <a:latin typeface="Tahoma" panose="020B0604030504040204" pitchFamily="34" charset="0"/>
                <a:ea typeface="Calibri" panose="020F0502020204030204" pitchFamily="34" charset="0"/>
              </a:rPr>
              <a:t> Masses, please stay on for a nice </a:t>
            </a:r>
            <a:r>
              <a:rPr lang="en-GB" sz="900" i="1" dirty="0">
                <a:solidFill>
                  <a:srgbClr val="000000"/>
                </a:solidFill>
                <a:latin typeface="Tahoma" panose="020B0604030504040204" pitchFamily="34" charset="0"/>
                <a:ea typeface="Calibri" panose="020F0502020204030204" pitchFamily="34" charset="0"/>
              </a:rPr>
              <a:t>Fairtrade</a:t>
            </a:r>
            <a:r>
              <a:rPr lang="en-GB" sz="900" dirty="0">
                <a:solidFill>
                  <a:srgbClr val="000000"/>
                </a:solidFill>
                <a:latin typeface="Tahoma" panose="020B0604030504040204" pitchFamily="34" charset="0"/>
                <a:ea typeface="Calibri" panose="020F0502020204030204" pitchFamily="34" charset="0"/>
              </a:rPr>
              <a:t> cup of tea, freshly brewed coffee, biscuits and toys.</a:t>
            </a:r>
            <a:endParaRPr lang="en-GB" sz="900" i="1" dirty="0">
              <a:solidFill>
                <a:prstClr val="black"/>
              </a:solidFill>
              <a:latin typeface="Times New Roman" panose="02020603050405020304" pitchFamily="18" charset="0"/>
              <a:ea typeface="Batang"/>
            </a:endParaRPr>
          </a:p>
          <a:p>
            <a:pPr lvl="0" algn="just">
              <a:defRPr/>
            </a:pPr>
            <a:endParaRPr lang="en-GB" sz="200" dirty="0">
              <a:solidFill>
                <a:prstClr val="black"/>
              </a:solidFill>
              <a:latin typeface="Times New Roman" panose="02020603050405020304" pitchFamily="18" charset="0"/>
              <a:ea typeface="Batang"/>
            </a:endParaRPr>
          </a:p>
          <a:p>
            <a:pPr lvl="0" algn="just">
              <a:defRPr/>
            </a:pPr>
            <a:r>
              <a:rPr lang="en-GB" sz="1200" b="1" dirty="0">
                <a:solidFill>
                  <a:srgbClr val="000000"/>
                </a:solidFill>
                <a:latin typeface="Tahoma" panose="020B0604030504040204" pitchFamily="34" charset="0"/>
                <a:ea typeface="Calibri" panose="020F0502020204030204" pitchFamily="34" charset="0"/>
              </a:rPr>
              <a:t>Little children </a:t>
            </a:r>
            <a:endParaRPr lang="en-GB" sz="1200" dirty="0">
              <a:solidFill>
                <a:prstClr val="black"/>
              </a:solidFill>
              <a:latin typeface="Times New Roman" panose="02020603050405020304" pitchFamily="18" charset="0"/>
              <a:ea typeface="Batang"/>
            </a:endParaRPr>
          </a:p>
          <a:p>
            <a:pPr lvl="0" algn="just">
              <a:defRPr/>
            </a:pPr>
            <a:r>
              <a:rPr lang="en-GB" sz="900" dirty="0">
                <a:solidFill>
                  <a:srgbClr val="000000"/>
                </a:solidFill>
                <a:latin typeface="Tahoma" panose="020B0604030504040204" pitchFamily="34" charset="0"/>
                <a:ea typeface="Calibri" panose="020F0502020204030204" pitchFamily="34" charset="0"/>
              </a:rPr>
              <a:t>When you bring your children to Mass, you not only share with them a very special part of your life, but you bring new life and energy to the entire parish community. If their new life and energy is getting too much, it’s ok to take them into the hall or porch for a bit until they (or you) have calmed down!</a:t>
            </a:r>
            <a:endParaRPr lang="en-GB" sz="900" dirty="0">
              <a:solidFill>
                <a:prstClr val="black"/>
              </a:solidFill>
              <a:latin typeface="Times New Roman" panose="02020603050405020304" pitchFamily="18" charset="0"/>
              <a:ea typeface="Calibri" panose="020F0502020204030204" pitchFamily="34" charset="0"/>
            </a:endParaRPr>
          </a:p>
          <a:p>
            <a:pPr lvl="0" algn="just">
              <a:defRPr/>
            </a:pPr>
            <a:endParaRPr lang="en-GB" sz="200" dirty="0">
              <a:solidFill>
                <a:prstClr val="black"/>
              </a:solidFill>
              <a:latin typeface="Times New Roman" panose="02020603050405020304" pitchFamily="18" charset="0"/>
              <a:ea typeface="Batang"/>
            </a:endParaRPr>
          </a:p>
          <a:p>
            <a:pPr lvl="0" algn="just">
              <a:defRPr/>
            </a:pPr>
            <a:r>
              <a:rPr lang="en-GB" sz="900" dirty="0">
                <a:solidFill>
                  <a:srgbClr val="000000"/>
                </a:solidFill>
                <a:latin typeface="Tahoma" panose="020B0604030504040204" pitchFamily="34" charset="0"/>
                <a:ea typeface="Calibri" panose="020F0502020204030204" pitchFamily="34" charset="0"/>
              </a:rPr>
              <a:t>If you have a baby you are welcome to feed/breastfeed your child at any time – and in any place you feel most comfortable. You can go into the hall or simply remain in your place in church. </a:t>
            </a:r>
          </a:p>
          <a:p>
            <a:pPr lvl="0" algn="just">
              <a:defRPr/>
            </a:pPr>
            <a:endParaRPr lang="en-GB" sz="200" dirty="0">
              <a:solidFill>
                <a:prstClr val="black"/>
              </a:solidFill>
              <a:latin typeface="Times New Roman" panose="02020603050405020304" pitchFamily="18" charset="0"/>
              <a:ea typeface="Batang"/>
            </a:endParaRPr>
          </a:p>
          <a:p>
            <a:pPr lvl="0" algn="just">
              <a:defRPr/>
            </a:pPr>
            <a:r>
              <a:rPr lang="en-GB" sz="900" dirty="0">
                <a:solidFill>
                  <a:srgbClr val="000000"/>
                </a:solidFill>
                <a:latin typeface="Tahoma" panose="020B0604030504040204" pitchFamily="34" charset="0"/>
                <a:ea typeface="Calibri" panose="020F0502020204030204" pitchFamily="34" charset="0"/>
              </a:rPr>
              <a:t>If you’ve got a toddler, you are welcome to bring toys to distract them. It’s a good idea to bring things that can’t be used to make a noise. Best of all, come and sit at the front where they can see!</a:t>
            </a:r>
            <a:endParaRPr lang="en-GB" sz="900" dirty="0">
              <a:solidFill>
                <a:prstClr val="black"/>
              </a:solidFill>
              <a:latin typeface="Times New Roman" panose="02020603050405020304" pitchFamily="18" charset="0"/>
              <a:ea typeface="Batang"/>
            </a:endParaRPr>
          </a:p>
          <a:p>
            <a:pPr lvl="0" algn="just">
              <a:defRPr/>
            </a:pPr>
            <a:endParaRPr lang="en-GB" sz="200" dirty="0">
              <a:solidFill>
                <a:prstClr val="black"/>
              </a:solidFill>
              <a:latin typeface="Times New Roman" panose="02020603050405020304" pitchFamily="18" charset="0"/>
              <a:ea typeface="Batang"/>
            </a:endParaRPr>
          </a:p>
          <a:p>
            <a:pPr lvl="0" algn="just">
              <a:defRPr/>
            </a:pPr>
            <a:r>
              <a:rPr lang="en-GB" sz="900" dirty="0">
                <a:solidFill>
                  <a:srgbClr val="000000"/>
                </a:solidFill>
                <a:latin typeface="Tahoma" panose="020B0604030504040204" pitchFamily="34" charset="0"/>
                <a:ea typeface="Calibri" panose="020F0502020204030204" pitchFamily="34" charset="0"/>
              </a:rPr>
              <a:t>We appreciate that every child is different and that bringing children to Mass is not always easy. If you are finding it particularly hard today, be assured that you are not alone. </a:t>
            </a:r>
            <a:endParaRPr lang="en-GB" sz="900" dirty="0">
              <a:solidFill>
                <a:prstClr val="black"/>
              </a:solidFill>
              <a:latin typeface="Times New Roman" panose="02020603050405020304" pitchFamily="18" charset="0"/>
              <a:ea typeface="Batang"/>
            </a:endParaRPr>
          </a:p>
          <a:p>
            <a:pPr lvl="0" algn="just">
              <a:defRPr/>
            </a:pPr>
            <a:endParaRPr lang="en-GB" sz="200" dirty="0">
              <a:solidFill>
                <a:prstClr val="black"/>
              </a:solidFill>
              <a:latin typeface="Times New Roman" panose="02020603050405020304" pitchFamily="18" charset="0"/>
              <a:ea typeface="Batang"/>
            </a:endParaRPr>
          </a:p>
          <a:p>
            <a:pPr lvl="0" algn="just">
              <a:defRPr/>
            </a:pPr>
            <a:r>
              <a:rPr lang="en-GB" sz="1200" b="1" dirty="0">
                <a:solidFill>
                  <a:srgbClr val="000000"/>
                </a:solidFill>
                <a:latin typeface="Tahoma" panose="020B0604030504040204" pitchFamily="34" charset="0"/>
                <a:ea typeface="Batang"/>
              </a:rPr>
              <a:t>Safety</a:t>
            </a:r>
            <a:r>
              <a:rPr lang="en-GB" sz="900" b="1" dirty="0">
                <a:solidFill>
                  <a:srgbClr val="000000"/>
                </a:solidFill>
                <a:latin typeface="Tahoma" panose="020B0604030504040204" pitchFamily="34" charset="0"/>
                <a:ea typeface="Batang"/>
              </a:rPr>
              <a:t> </a:t>
            </a:r>
            <a:endParaRPr lang="en-GB" sz="900" dirty="0">
              <a:solidFill>
                <a:prstClr val="black"/>
              </a:solidFill>
              <a:latin typeface="Times New Roman" panose="02020603050405020304" pitchFamily="18" charset="0"/>
              <a:ea typeface="Batang"/>
            </a:endParaRPr>
          </a:p>
          <a:p>
            <a:pPr lvl="0" algn="just">
              <a:defRPr/>
            </a:pPr>
            <a:r>
              <a:rPr lang="en-GB" sz="900" dirty="0">
                <a:solidFill>
                  <a:srgbClr val="000000"/>
                </a:solidFill>
                <a:latin typeface="Tahoma" panose="020B0604030504040204" pitchFamily="34" charset="0"/>
                <a:ea typeface="Batang"/>
              </a:rPr>
              <a:t>Please don’t let children close to the candle stands or the statues – they are heavy and topple very easily!</a:t>
            </a:r>
            <a:endParaRPr lang="en-GB" sz="900" dirty="0">
              <a:solidFill>
                <a:prstClr val="black"/>
              </a:solidFill>
              <a:latin typeface="Times New Roman" panose="02020603050405020304" pitchFamily="18" charset="0"/>
              <a:ea typeface="Batang"/>
            </a:endParaRPr>
          </a:p>
          <a:p>
            <a:pPr lvl="0" algn="just">
              <a:defRPr/>
            </a:pPr>
            <a:endParaRPr lang="en-GB" sz="200" dirty="0">
              <a:solidFill>
                <a:prstClr val="black"/>
              </a:solidFill>
              <a:latin typeface="Times New Roman" panose="02020603050405020304" pitchFamily="18" charset="0"/>
              <a:ea typeface="Batang"/>
            </a:endParaRPr>
          </a:p>
          <a:p>
            <a:pPr lvl="0" algn="just">
              <a:defRPr/>
            </a:pPr>
            <a:r>
              <a:rPr lang="en-GB" sz="1200" b="1" dirty="0">
                <a:solidFill>
                  <a:srgbClr val="000000"/>
                </a:solidFill>
                <a:latin typeface="Tahoma" panose="020B0604030504040204" pitchFamily="34" charset="0"/>
                <a:ea typeface="Batang"/>
              </a:rPr>
              <a:t>Baby and Toddler Group </a:t>
            </a:r>
          </a:p>
          <a:p>
            <a:pPr lvl="0" algn="just">
              <a:defRPr/>
            </a:pPr>
            <a:r>
              <a:rPr lang="en-GB" sz="900" dirty="0">
                <a:solidFill>
                  <a:srgbClr val="000000"/>
                </a:solidFill>
                <a:latin typeface="Tahoma" panose="020B0604030504040204" pitchFamily="34" charset="0"/>
                <a:ea typeface="Batang"/>
              </a:rPr>
              <a:t>Wednesdays in term time 09.45 – 11.30 in the hall. £2 per family. Nice cakes. Outdoor area. All babies, toddlers, &amp; accompanying adults very welcome! </a:t>
            </a:r>
            <a:endParaRPr lang="en-GB" sz="900" b="1" dirty="0">
              <a:solidFill>
                <a:srgbClr val="000000"/>
              </a:solidFill>
              <a:latin typeface="Tahoma" panose="020B0604030504040204" pitchFamily="34" charset="0"/>
              <a:ea typeface="Batang"/>
            </a:endParaRPr>
          </a:p>
        </p:txBody>
      </p:sp>
      <p:sp>
        <p:nvSpPr>
          <p:cNvPr id="2" name="TextBox 1"/>
          <p:cNvSpPr txBox="1"/>
          <p:nvPr/>
        </p:nvSpPr>
        <p:spPr>
          <a:xfrm>
            <a:off x="84909" y="95158"/>
            <a:ext cx="1252538" cy="975995"/>
          </a:xfrm>
          <a:prstGeom prst="rect">
            <a:avLst/>
          </a:prstGeom>
          <a:noFill/>
        </p:spPr>
        <p:txBody>
          <a:bodyPr wrap="square" rtlCol="0">
            <a:noAutofit/>
          </a:bodyPr>
          <a:lstStyle/>
          <a:p>
            <a:pPr lvl="0" algn="r" defTabSz="755934">
              <a:defRPr/>
            </a:pPr>
            <a:r>
              <a:rPr lang="en-GB" sz="1200" b="1" dirty="0"/>
              <a:t> 6</a:t>
            </a:r>
            <a:r>
              <a:rPr lang="en-GB" sz="1200" b="1" baseline="30000" dirty="0"/>
              <a:t>th</a:t>
            </a:r>
            <a:r>
              <a:rPr lang="en-GB" sz="1200" b="1" dirty="0"/>
              <a:t> Sunday of Easter</a:t>
            </a:r>
          </a:p>
          <a:p>
            <a:pPr lvl="0" algn="r" defTabSz="755934">
              <a:defRPr/>
            </a:pPr>
            <a:r>
              <a:rPr lang="en-GB" sz="1200" b="1" dirty="0"/>
              <a:t>Year C</a:t>
            </a:r>
          </a:p>
          <a:p>
            <a:pPr lvl="0" algn="r" defTabSz="755934">
              <a:defRPr/>
            </a:pPr>
            <a:r>
              <a:rPr lang="en-GB" sz="1000" dirty="0">
                <a:ea typeface="Batang"/>
                <a:cs typeface="Times New Roman" panose="02020603050405020304" pitchFamily="18" charset="0"/>
              </a:rPr>
              <a:t>22</a:t>
            </a:r>
            <a:r>
              <a:rPr lang="en-GB" sz="1000" baseline="30000" dirty="0">
                <a:ea typeface="Batang"/>
                <a:cs typeface="Times New Roman" panose="02020603050405020304" pitchFamily="18" charset="0"/>
              </a:rPr>
              <a:t>nd</a:t>
            </a:r>
            <a:r>
              <a:rPr lang="en-GB" sz="1000" dirty="0">
                <a:ea typeface="Batang"/>
                <a:cs typeface="Times New Roman" panose="02020603050405020304" pitchFamily="18" charset="0"/>
              </a:rPr>
              <a:t> May, 2022</a:t>
            </a:r>
          </a:p>
        </p:txBody>
      </p:sp>
      <p:graphicFrame>
        <p:nvGraphicFramePr>
          <p:cNvPr id="10" name="Table 9"/>
          <p:cNvGraphicFramePr>
            <a:graphicFrameLocks noGrp="1"/>
          </p:cNvGraphicFramePr>
          <p:nvPr>
            <p:extLst>
              <p:ext uri="{D42A27DB-BD31-4B8C-83A1-F6EECF244321}">
                <p14:modId xmlns:p14="http://schemas.microsoft.com/office/powerpoint/2010/main" val="476188183"/>
              </p:ext>
            </p:extLst>
          </p:nvPr>
        </p:nvGraphicFramePr>
        <p:xfrm>
          <a:off x="186991" y="1400991"/>
          <a:ext cx="4812030" cy="4632893"/>
        </p:xfrm>
        <a:graphic>
          <a:graphicData uri="http://schemas.openxmlformats.org/drawingml/2006/table">
            <a:tbl>
              <a:tblPr/>
              <a:tblGrid>
                <a:gridCol w="1188720">
                  <a:extLst>
                    <a:ext uri="{9D8B030D-6E8A-4147-A177-3AD203B41FA5}">
                      <a16:colId xmlns:a16="http://schemas.microsoft.com/office/drawing/2014/main" val="20000"/>
                    </a:ext>
                  </a:extLst>
                </a:gridCol>
                <a:gridCol w="922655">
                  <a:extLst>
                    <a:ext uri="{9D8B030D-6E8A-4147-A177-3AD203B41FA5}">
                      <a16:colId xmlns:a16="http://schemas.microsoft.com/office/drawing/2014/main" val="20001"/>
                    </a:ext>
                  </a:extLst>
                </a:gridCol>
                <a:gridCol w="2700655">
                  <a:extLst>
                    <a:ext uri="{9D8B030D-6E8A-4147-A177-3AD203B41FA5}">
                      <a16:colId xmlns:a16="http://schemas.microsoft.com/office/drawing/2014/main" val="20002"/>
                    </a:ext>
                  </a:extLst>
                </a:gridCol>
              </a:tblGrid>
              <a:tr h="396173">
                <a:tc gridSpan="3">
                  <a:txBody>
                    <a:bodyPr/>
                    <a:lstStyle/>
                    <a:p>
                      <a:pPr algn="ctr">
                        <a:spcAft>
                          <a:spcPts val="0"/>
                        </a:spcAft>
                      </a:pPr>
                      <a:r>
                        <a:rPr lang="en-GB" sz="1400" b="1" dirty="0">
                          <a:effectLst/>
                          <a:latin typeface="Tahoma" panose="020B0604030504040204" pitchFamily="34" charset="0"/>
                          <a:ea typeface="Calibri" panose="020F0502020204030204" pitchFamily="34" charset="0"/>
                        </a:rPr>
                        <a:t>From the</a:t>
                      </a:r>
                      <a:r>
                        <a:rPr lang="en-GB" sz="1400" b="1" dirty="0">
                          <a:effectLst/>
                          <a:latin typeface="Century Gothic" panose="020B0502020202020204" pitchFamily="34" charset="0"/>
                          <a:ea typeface="Calibri" panose="020F0502020204030204" pitchFamily="34" charset="0"/>
                          <a:cs typeface="Times New Roman" panose="02020603050405020304" pitchFamily="18" charset="0"/>
                        </a:rPr>
                        <a:t> </a:t>
                      </a:r>
                      <a:r>
                        <a:rPr lang="en-GB" sz="1400" b="1" dirty="0">
                          <a:effectLst/>
                          <a:latin typeface="Century Gothic" panose="020B0502020202020204" pitchFamily="34" charset="0"/>
                          <a:ea typeface="Calibri" panose="020F0502020204030204" pitchFamily="34" charset="0"/>
                          <a:sym typeface="Wingdings" panose="05000000000000000000" pitchFamily="2" charset="2"/>
                        </a:rPr>
                        <a:t></a:t>
                      </a:r>
                      <a:r>
                        <a:rPr lang="en-GB" sz="1400" b="1" dirty="0">
                          <a:effectLst/>
                          <a:latin typeface="Century Gothic" panose="020B0502020202020204" pitchFamily="34" charset="0"/>
                          <a:ea typeface="Calibri" panose="020F0502020204030204" pitchFamily="34" charset="0"/>
                          <a:cs typeface="Times New Roman" panose="02020603050405020304" pitchFamily="18" charset="0"/>
                        </a:rPr>
                        <a:t> </a:t>
                      </a:r>
                      <a:r>
                        <a:rPr lang="en-GB" sz="1400" b="1" dirty="0">
                          <a:effectLst/>
                          <a:latin typeface="Tahoma" panose="020B0604030504040204" pitchFamily="34" charset="0"/>
                          <a:ea typeface="Calibri" panose="020F0502020204030204" pitchFamily="34" charset="0"/>
                        </a:rPr>
                        <a:t>Diary</a:t>
                      </a:r>
                      <a:r>
                        <a:rPr lang="en-GB" sz="1400" b="1" dirty="0">
                          <a:effectLst/>
                          <a:latin typeface="Calibri" panose="020F0502020204030204" pitchFamily="34" charset="0"/>
                          <a:ea typeface="Calibri" panose="020F0502020204030204" pitchFamily="34" charset="0"/>
                          <a:cs typeface="Times New Roman" panose="02020603050405020304" pitchFamily="18" charset="0"/>
                        </a:rPr>
                        <a:t> </a:t>
                      </a:r>
                    </a:p>
                    <a:p>
                      <a:pPr algn="l">
                        <a:spcAft>
                          <a:spcPts val="0"/>
                        </a:spcAft>
                      </a:pPr>
                      <a:r>
                        <a:rPr lang="en-GB" sz="1000" b="1" i="1" u="sng" baseline="0" dirty="0">
                          <a:effectLst/>
                          <a:latin typeface="Calibri" panose="020F0502020204030204" pitchFamily="34" charset="0"/>
                          <a:ea typeface="Batang"/>
                          <a:cs typeface="Times New Roman" panose="02020603050405020304" pitchFamily="18" charset="0"/>
                        </a:rPr>
                        <a:t>All</a:t>
                      </a:r>
                      <a:r>
                        <a:rPr lang="en-GB" sz="1000" b="0" i="1" u="none" baseline="0" dirty="0">
                          <a:effectLst/>
                          <a:latin typeface="Calibri" panose="020F0502020204030204" pitchFamily="34" charset="0"/>
                          <a:ea typeface="Batang"/>
                          <a:cs typeface="Times New Roman" panose="02020603050405020304" pitchFamily="18" charset="0"/>
                        </a:rPr>
                        <a:t> Masses are live-steamed on YouTube (unless otherwise indicated)</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527142">
                <a:tc>
                  <a:txBody>
                    <a:bodyPr/>
                    <a:lstStyle/>
                    <a:p>
                      <a:pPr marL="0" marR="0" lvl="0" indent="0" algn="r" defTabSz="755934"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mn-lt"/>
                          <a:ea typeface="Batang"/>
                          <a:cs typeface="Times New Roman" panose="02020603050405020304" pitchFamily="18" charset="0"/>
                        </a:rPr>
                        <a:t>6</a:t>
                      </a:r>
                      <a:r>
                        <a:rPr kumimoji="0" lang="en-GB" sz="1400" b="1" i="0" u="none" strike="noStrike" kern="1200" cap="none" spc="0" normalizeH="0" baseline="30000" noProof="0" dirty="0">
                          <a:ln>
                            <a:noFill/>
                          </a:ln>
                          <a:solidFill>
                            <a:prstClr val="black"/>
                          </a:solidFill>
                          <a:effectLst/>
                          <a:uLnTx/>
                          <a:uFillTx/>
                          <a:latin typeface="+mn-lt"/>
                          <a:ea typeface="Batang"/>
                          <a:cs typeface="Times New Roman" panose="02020603050405020304" pitchFamily="18" charset="0"/>
                        </a:rPr>
                        <a:t>th</a:t>
                      </a:r>
                      <a:r>
                        <a:rPr kumimoji="0" lang="en-GB" sz="1400" b="1" i="0" u="none" strike="noStrike" kern="1200" cap="none" spc="0" normalizeH="0" baseline="0" noProof="0" dirty="0">
                          <a:ln>
                            <a:noFill/>
                          </a:ln>
                          <a:solidFill>
                            <a:prstClr val="black"/>
                          </a:solidFill>
                          <a:effectLst/>
                          <a:uLnTx/>
                          <a:uFillTx/>
                          <a:latin typeface="+mn-lt"/>
                          <a:ea typeface="Batang"/>
                          <a:cs typeface="Times New Roman" panose="02020603050405020304" pitchFamily="18" charset="0"/>
                        </a:rPr>
                        <a:t> Sunday of Easter</a:t>
                      </a:r>
                    </a:p>
                    <a:p>
                      <a:pPr marL="0" marR="0" lvl="0" indent="0" algn="r" defTabSz="755934"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mn-lt"/>
                          <a:ea typeface="Batang"/>
                          <a:cs typeface="Times New Roman" panose="02020603050405020304" pitchFamily="18" charset="0"/>
                        </a:rPr>
                        <a:t>22</a:t>
                      </a:r>
                      <a:r>
                        <a:rPr kumimoji="0" lang="en-GB" sz="1050" b="0" i="0" u="none" strike="noStrike" kern="1200" cap="none" spc="0" normalizeH="0" baseline="30000" noProof="0" dirty="0">
                          <a:ln>
                            <a:noFill/>
                          </a:ln>
                          <a:solidFill>
                            <a:prstClr val="black"/>
                          </a:solidFill>
                          <a:effectLst/>
                          <a:uLnTx/>
                          <a:uFillTx/>
                          <a:latin typeface="+mn-lt"/>
                          <a:ea typeface="Batang"/>
                          <a:cs typeface="Times New Roman" panose="02020603050405020304" pitchFamily="18" charset="0"/>
                        </a:rPr>
                        <a:t>nd</a:t>
                      </a:r>
                      <a:r>
                        <a:rPr kumimoji="0" lang="en-GB" sz="1050" b="0" i="0" u="none" strike="noStrike" kern="1200" cap="none" spc="0" normalizeH="0" baseline="0" noProof="0" dirty="0">
                          <a:ln>
                            <a:noFill/>
                          </a:ln>
                          <a:solidFill>
                            <a:prstClr val="black"/>
                          </a:solidFill>
                          <a:effectLst/>
                          <a:uLnTx/>
                          <a:uFillTx/>
                          <a:latin typeface="+mn-lt"/>
                          <a:ea typeface="Batang"/>
                          <a:cs typeface="Times New Roman" panose="02020603050405020304" pitchFamily="18" charset="0"/>
                        </a:rPr>
                        <a:t> May</a:t>
                      </a:r>
                      <a:endParaRPr lang="en-GB" sz="1350" b="1" baseline="0" noProof="0" dirty="0"/>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18.30 (Sat)</a:t>
                      </a:r>
                      <a:endParaRPr lang="en-GB" sz="1200" b="1"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Tx/>
                        <a:buNone/>
                        <a:tabLst/>
                        <a:defRPr/>
                      </a:pPr>
                      <a:r>
                        <a:rPr lang="en-GB" sz="1200" b="1"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09.00</a:t>
                      </a:r>
                    </a:p>
                    <a:p>
                      <a:pPr marL="0" marR="0" lvl="0" indent="0" algn="l" defTabSz="755934" rtl="0" eaLnBrk="1" fontAlgn="auto" latinLnBrk="0" hangingPunct="1">
                        <a:lnSpc>
                          <a:spcPct val="100000"/>
                        </a:lnSpc>
                        <a:spcBef>
                          <a:spcPts val="0"/>
                        </a:spcBef>
                        <a:spcAft>
                          <a:spcPts val="0"/>
                        </a:spcAft>
                        <a:buClrTx/>
                        <a:buSzTx/>
                        <a:buFontTx/>
                        <a:buNone/>
                        <a:tabLst/>
                        <a:defRPr/>
                      </a:pPr>
                      <a:r>
                        <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11.00</a:t>
                      </a:r>
                      <a:endParaRPr lang="en-GB"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Tx/>
                        <a:buNone/>
                        <a:tabLst/>
                        <a:defRPr/>
                      </a:pPr>
                      <a:r>
                        <a:rPr lang="en-GB" sz="105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21.00</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55934" rtl="0" eaLnBrk="1" fontAlgn="auto" latinLnBrk="1" hangingPunct="1">
                        <a:lnSpc>
                          <a:spcPct val="100000"/>
                        </a:lnSpc>
                        <a:spcBef>
                          <a:spcPts val="0"/>
                        </a:spcBef>
                        <a:spcAft>
                          <a:spcPts val="0"/>
                        </a:spcAft>
                        <a:buClrTx/>
                        <a:buSzTx/>
                        <a:buFontTx/>
                        <a:buNone/>
                        <a:tabLst/>
                        <a:defRPr/>
                      </a:pPr>
                      <a:r>
                        <a:rPr kumimoji="0" lang="en-US" sz="1200" b="1" i="0" u="none" strike="noStrike" kern="100" cap="none" spc="0" normalizeH="0" baseline="0" noProof="0" dirty="0">
                          <a:ln>
                            <a:noFill/>
                          </a:ln>
                          <a:solidFill>
                            <a:schemeClr val="tx1"/>
                          </a:solidFill>
                          <a:effectLst/>
                          <a:uLnTx/>
                          <a:uFillTx/>
                          <a:latin typeface="+mn-lt"/>
                          <a:ea typeface="+mn-ea"/>
                          <a:cs typeface="Times New Roman" panose="02020603050405020304" pitchFamily="18" charset="0"/>
                        </a:rPr>
                        <a:t>Mass </a:t>
                      </a:r>
                      <a:r>
                        <a:rPr kumimoji="0" lang="en-GB" sz="1050" b="0" i="1" u="none" strike="noStrike" kern="100" cap="none" spc="0" normalizeH="0" baseline="0" noProof="0" dirty="0">
                          <a:ln>
                            <a:noFill/>
                          </a:ln>
                          <a:solidFill>
                            <a:schemeClr val="tx1"/>
                          </a:solidFill>
                          <a:effectLst/>
                          <a:uLnTx/>
                          <a:uFillTx/>
                          <a:latin typeface="+mn-lt"/>
                          <a:ea typeface="+mn-ea"/>
                          <a:cs typeface="Times New Roman" panose="02020603050405020304" pitchFamily="18" charset="0"/>
                        </a:rPr>
                        <a:t>(</a:t>
                      </a:r>
                      <a:r>
                        <a:rPr lang="en-GB" sz="1050" b="0" i="1" kern="1200" dirty="0">
                          <a:solidFill>
                            <a:schemeClr val="tx1"/>
                          </a:solidFill>
                          <a:effectLst/>
                          <a:latin typeface="+mn-lt"/>
                          <a:ea typeface="+mn-ea"/>
                          <a:cs typeface="+mn-cs"/>
                        </a:rPr>
                        <a:t>Aniela </a:t>
                      </a:r>
                      <a:r>
                        <a:rPr lang="en-GB" sz="1050" b="0" i="1" kern="1200" dirty="0" err="1">
                          <a:solidFill>
                            <a:schemeClr val="tx1"/>
                          </a:solidFill>
                          <a:effectLst/>
                          <a:latin typeface="+mn-lt"/>
                          <a:ea typeface="+mn-ea"/>
                          <a:cs typeface="+mn-cs"/>
                        </a:rPr>
                        <a:t>Borkowska</a:t>
                      </a:r>
                      <a:r>
                        <a:rPr lang="en-GB" sz="1050" b="0" i="1" kern="1200" dirty="0">
                          <a:solidFill>
                            <a:schemeClr val="tx1"/>
                          </a:solidFill>
                          <a:effectLst/>
                          <a:latin typeface="+mn-lt"/>
                          <a:ea typeface="+mn-ea"/>
                          <a:cs typeface="+mn-cs"/>
                        </a:rPr>
                        <a:t> ANNIV</a:t>
                      </a:r>
                      <a:r>
                        <a:rPr kumimoji="0" lang="en-GB" sz="1050" b="0" i="1" u="none" strike="noStrike" kern="100" cap="none" spc="0" normalizeH="0" baseline="0" noProof="0" dirty="0">
                          <a:ln>
                            <a:noFill/>
                          </a:ln>
                          <a:solidFill>
                            <a:schemeClr val="tx1"/>
                          </a:solidFill>
                          <a:effectLst/>
                          <a:uLnTx/>
                          <a:uFillTx/>
                          <a:latin typeface="+mn-lt"/>
                          <a:ea typeface="+mn-ea"/>
                          <a:cs typeface="Times New Roman" panose="02020603050405020304" pitchFamily="18" charset="0"/>
                        </a:rPr>
                        <a:t>)</a:t>
                      </a:r>
                      <a:endParaRPr kumimoji="0" lang="en-US" sz="1050" b="0" i="1" u="none" strike="noStrike" kern="100" cap="none" spc="0" normalizeH="0" baseline="0" noProof="0" dirty="0">
                        <a:ln>
                          <a:noFill/>
                        </a:ln>
                        <a:solidFill>
                          <a:schemeClr val="tx1"/>
                        </a:solidFill>
                        <a:effectLst/>
                        <a:uLnTx/>
                        <a:uFillTx/>
                        <a:latin typeface="+mn-lt"/>
                        <a:ea typeface="+mn-ea"/>
                        <a:cs typeface="Times New Roman" panose="02020603050405020304" pitchFamily="18" charset="0"/>
                      </a:endParaRPr>
                    </a:p>
                    <a:p>
                      <a:pPr marL="0" marR="0" lvl="0" indent="0" algn="l" defTabSz="755934" rtl="0" eaLnBrk="1" fontAlgn="auto" latinLnBrk="1" hangingPunct="1">
                        <a:lnSpc>
                          <a:spcPct val="100000"/>
                        </a:lnSpc>
                        <a:spcBef>
                          <a:spcPts val="0"/>
                        </a:spcBef>
                        <a:spcAft>
                          <a:spcPts val="0"/>
                        </a:spcAft>
                        <a:buClrTx/>
                        <a:buSzTx/>
                        <a:buFontTx/>
                        <a:buNone/>
                        <a:tabLst/>
                        <a:defRPr/>
                      </a:pPr>
                      <a:r>
                        <a:rPr kumimoji="0" lang="en-US" sz="1200" b="1" i="0" u="none" strike="noStrike" kern="100" cap="none" spc="0" normalizeH="0" baseline="0" noProof="0" dirty="0">
                          <a:ln>
                            <a:noFill/>
                          </a:ln>
                          <a:solidFill>
                            <a:schemeClr val="tx1"/>
                          </a:solidFill>
                          <a:effectLst/>
                          <a:uLnTx/>
                          <a:uFillTx/>
                          <a:latin typeface="+mn-lt"/>
                          <a:ea typeface="+mn-ea"/>
                          <a:cs typeface="Times New Roman" panose="02020603050405020304" pitchFamily="18" charset="0"/>
                        </a:rPr>
                        <a:t>Mass</a:t>
                      </a:r>
                      <a:r>
                        <a:rPr kumimoji="0" lang="en-US" sz="850" b="1" i="0" u="none" strike="noStrike" kern="100" cap="none" spc="0" normalizeH="0" baseline="0" noProof="0" dirty="0">
                          <a:ln>
                            <a:noFill/>
                          </a:ln>
                          <a:solidFill>
                            <a:schemeClr val="tx1"/>
                          </a:solidFill>
                          <a:effectLst/>
                          <a:uLnTx/>
                          <a:uFillTx/>
                          <a:latin typeface="+mn-lt"/>
                          <a:ea typeface="+mn-ea"/>
                          <a:cs typeface="Times New Roman" panose="02020603050405020304" pitchFamily="18" charset="0"/>
                        </a:rPr>
                        <a:t>  </a:t>
                      </a:r>
                      <a:r>
                        <a:rPr kumimoji="0" lang="en-US" sz="1050" b="0" i="1" u="none" strike="noStrike" kern="100" cap="none" spc="0" normalizeH="0" baseline="0" noProof="0" dirty="0">
                          <a:ln>
                            <a:noFill/>
                          </a:ln>
                          <a:solidFill>
                            <a:schemeClr val="tx1"/>
                          </a:solidFill>
                          <a:effectLst/>
                          <a:uLnTx/>
                          <a:uFillTx/>
                          <a:latin typeface="+mn-lt"/>
                          <a:ea typeface="+mn-ea"/>
                          <a:cs typeface="Times New Roman" panose="02020603050405020304" pitchFamily="18" charset="0"/>
                        </a:rPr>
                        <a:t>(Matilde Lobo RIP)</a:t>
                      </a:r>
                    </a:p>
                    <a:p>
                      <a:pPr marL="0" marR="0" lvl="0" indent="0" algn="l" defTabSz="755934" rtl="0" eaLnBrk="1" fontAlgn="auto" latinLnBrk="1" hangingPunct="1">
                        <a:lnSpc>
                          <a:spcPct val="100000"/>
                        </a:lnSpc>
                        <a:spcBef>
                          <a:spcPts val="0"/>
                        </a:spcBef>
                        <a:spcAft>
                          <a:spcPts val="0"/>
                        </a:spcAft>
                        <a:buClrTx/>
                        <a:buSzTx/>
                        <a:buFontTx/>
                        <a:buNone/>
                        <a:tabLst/>
                        <a:defRPr/>
                      </a:pPr>
                      <a:r>
                        <a:rPr kumimoji="0" lang="en-US" sz="1200" b="1" i="0" u="none" strike="noStrike" kern="100" cap="none" spc="0" normalizeH="0" baseline="0" noProof="0" dirty="0">
                          <a:ln>
                            <a:noFill/>
                          </a:ln>
                          <a:solidFill>
                            <a:schemeClr val="tx1"/>
                          </a:solidFill>
                          <a:effectLst/>
                          <a:uLnTx/>
                          <a:uFillTx/>
                          <a:latin typeface="+mn-lt"/>
                          <a:ea typeface="+mn-ea"/>
                          <a:cs typeface="Times New Roman" panose="02020603050405020304" pitchFamily="18" charset="0"/>
                        </a:rPr>
                        <a:t>Mass </a:t>
                      </a:r>
                      <a:r>
                        <a:rPr lang="en-GB" sz="700" b="0" i="0" dirty="0">
                          <a:solidFill>
                            <a:schemeClr val="tx1"/>
                          </a:solidFill>
                          <a:effectLst/>
                          <a:latin typeface="Google Sans"/>
                        </a:rPr>
                        <a:t>(</a:t>
                      </a:r>
                      <a:r>
                        <a:rPr lang="en-GB" sz="700" b="0" i="0" dirty="0" err="1">
                          <a:solidFill>
                            <a:schemeClr val="tx1"/>
                          </a:solidFill>
                          <a:effectLst/>
                          <a:latin typeface="Google Sans"/>
                        </a:rPr>
                        <a:t>Tarun</a:t>
                      </a:r>
                      <a:r>
                        <a:rPr lang="en-GB" sz="700" b="0" i="0" dirty="0">
                          <a:solidFill>
                            <a:schemeClr val="tx1"/>
                          </a:solidFill>
                          <a:effectLst/>
                          <a:latin typeface="Google Sans"/>
                        </a:rPr>
                        <a:t> &amp; </a:t>
                      </a:r>
                      <a:r>
                        <a:rPr lang="en-GB" sz="700" b="0" i="0" dirty="0" err="1">
                          <a:solidFill>
                            <a:schemeClr val="tx1"/>
                          </a:solidFill>
                          <a:effectLst/>
                          <a:latin typeface="Google Sans"/>
                        </a:rPr>
                        <a:t>Avelet</a:t>
                      </a:r>
                      <a:r>
                        <a:rPr lang="en-GB" sz="700" b="0" i="0" dirty="0">
                          <a:solidFill>
                            <a:schemeClr val="tx1"/>
                          </a:solidFill>
                          <a:effectLst/>
                          <a:latin typeface="Google Sans"/>
                        </a:rPr>
                        <a:t> Fernandes ANNIV &amp; Sarah Fernandes INTS)</a:t>
                      </a:r>
                    </a:p>
                    <a:p>
                      <a:pPr marL="0" marR="0" lvl="0" indent="0" algn="l" defTabSz="755934" rtl="0" eaLnBrk="1" fontAlgn="auto" latinLnBrk="1" hangingPunct="1">
                        <a:lnSpc>
                          <a:spcPct val="100000"/>
                        </a:lnSpc>
                        <a:spcBef>
                          <a:spcPts val="0"/>
                        </a:spcBef>
                        <a:spcAft>
                          <a:spcPts val="0"/>
                        </a:spcAft>
                        <a:buClrTx/>
                        <a:buSzTx/>
                        <a:buFontTx/>
                        <a:buNone/>
                        <a:tabLst/>
                        <a:defRPr/>
                      </a:pPr>
                      <a:r>
                        <a:rPr kumimoji="0" lang="en-US" sz="1050" b="0" i="0" u="none" strike="noStrike" kern="100" cap="none" spc="0" normalizeH="0" baseline="0" noProof="0" dirty="0">
                          <a:ln>
                            <a:noFill/>
                          </a:ln>
                          <a:solidFill>
                            <a:schemeClr val="tx1"/>
                          </a:solidFill>
                          <a:effectLst/>
                          <a:uLnTx/>
                          <a:uFillTx/>
                          <a:latin typeface="+mn-lt"/>
                          <a:ea typeface="+mn-ea"/>
                          <a:cs typeface="Times New Roman" panose="02020603050405020304" pitchFamily="18" charset="0"/>
                        </a:rPr>
                        <a:t>Night Prayer on Facebook</a:t>
                      </a: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7966537"/>
                  </a:ext>
                </a:extLst>
              </a:tr>
              <a:tr h="0">
                <a:tc>
                  <a:txBody>
                    <a:bodyPr/>
                    <a:lstStyle/>
                    <a:p>
                      <a:pPr marL="0" marR="0" lvl="0" indent="0" algn="r" defTabSz="755934"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chemeClr val="tx1"/>
                          </a:solidFill>
                          <a:effectLst/>
                          <a:uLnTx/>
                          <a:uFillTx/>
                          <a:latin typeface="+mn-lt"/>
                          <a:ea typeface="Batang"/>
                          <a:cs typeface="Times New Roman" panose="02020603050405020304" pitchFamily="18" charset="0"/>
                        </a:rPr>
                        <a:t>Monday </a:t>
                      </a:r>
                      <a:r>
                        <a:rPr kumimoji="0" lang="en-GB" sz="1050" b="0" i="0" u="none" strike="noStrike" kern="1200" cap="none" spc="0" normalizeH="0" baseline="0" noProof="0" dirty="0">
                          <a:ln>
                            <a:noFill/>
                          </a:ln>
                          <a:solidFill>
                            <a:schemeClr val="tx1"/>
                          </a:solidFill>
                          <a:effectLst/>
                          <a:uLnTx/>
                          <a:uFillTx/>
                          <a:latin typeface="+mn-lt"/>
                          <a:ea typeface="Batang"/>
                          <a:cs typeface="Times New Roman" panose="02020603050405020304" pitchFamily="18" charset="0"/>
                        </a:rPr>
                        <a:t>23</a:t>
                      </a:r>
                      <a:r>
                        <a:rPr kumimoji="0" lang="en-GB" sz="1050" b="0" i="0" u="none" strike="noStrike" kern="1200" cap="none" spc="0" normalizeH="0" baseline="30000" noProof="0" dirty="0">
                          <a:ln>
                            <a:noFill/>
                          </a:ln>
                          <a:solidFill>
                            <a:schemeClr val="tx1"/>
                          </a:solidFill>
                          <a:effectLst/>
                          <a:uLnTx/>
                          <a:uFillTx/>
                          <a:latin typeface="+mn-lt"/>
                          <a:ea typeface="Batang"/>
                          <a:cs typeface="Times New Roman" panose="02020603050405020304" pitchFamily="18" charset="0"/>
                        </a:rPr>
                        <a:t>rd</a:t>
                      </a:r>
                      <a:r>
                        <a:rPr kumimoji="0" lang="en-GB" sz="1050" b="0" i="0" u="none" strike="noStrike" kern="1200" cap="none" spc="0" normalizeH="0" baseline="0" noProof="0" dirty="0">
                          <a:ln>
                            <a:noFill/>
                          </a:ln>
                          <a:solidFill>
                            <a:schemeClr val="tx1"/>
                          </a:solidFill>
                          <a:effectLst/>
                          <a:uLnTx/>
                          <a:uFillTx/>
                          <a:latin typeface="+mn-lt"/>
                          <a:ea typeface="Batang"/>
                          <a:cs typeface="Times New Roman" panose="02020603050405020304" pitchFamily="18" charset="0"/>
                        </a:rPr>
                        <a:t> May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21.00</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mn-lt"/>
                          <a:ea typeface="+mn-ea"/>
                          <a:cs typeface="+mn-cs"/>
                        </a:rPr>
                        <a:t>Night Prayer on Facebook</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65035310"/>
                  </a:ext>
                </a:extLst>
              </a:tr>
              <a:tr h="207359">
                <a:tc>
                  <a:txBody>
                    <a:bodyPr/>
                    <a:lstStyle/>
                    <a:p>
                      <a:pPr algn="r">
                        <a:spcAft>
                          <a:spcPts val="0"/>
                        </a:spcAft>
                      </a:pPr>
                      <a:r>
                        <a:rPr kumimoji="0" lang="en-GB" sz="1100" b="1" i="0" u="none" strike="noStrike" kern="1200" cap="none" spc="0" normalizeH="0" baseline="0" noProof="0" dirty="0">
                          <a:ln>
                            <a:noFill/>
                          </a:ln>
                          <a:solidFill>
                            <a:schemeClr val="tx1"/>
                          </a:solidFill>
                          <a:effectLst/>
                          <a:uLnTx/>
                          <a:uFillTx/>
                          <a:latin typeface="+mn-lt"/>
                          <a:ea typeface="Batang"/>
                          <a:cs typeface="Times New Roman" panose="02020603050405020304" pitchFamily="18" charset="0"/>
                        </a:rPr>
                        <a:t>Tuesday </a:t>
                      </a:r>
                    </a:p>
                    <a:p>
                      <a:pPr algn="r">
                        <a:spcAft>
                          <a:spcPts val="0"/>
                        </a:spcAft>
                      </a:pPr>
                      <a:r>
                        <a:rPr kumimoji="0" lang="en-GB" sz="1050" b="0" i="0" u="none" strike="noStrike" kern="1200" cap="none" spc="0" normalizeH="0" baseline="0" noProof="0" dirty="0">
                          <a:ln>
                            <a:noFill/>
                          </a:ln>
                          <a:solidFill>
                            <a:schemeClr val="tx1"/>
                          </a:solidFill>
                          <a:effectLst/>
                          <a:uLnTx/>
                          <a:uFillTx/>
                          <a:latin typeface="+mn-lt"/>
                          <a:ea typeface="Batang"/>
                          <a:cs typeface="Times New Roman" panose="02020603050405020304" pitchFamily="18" charset="0"/>
                        </a:rPr>
                        <a:t>24</a:t>
                      </a:r>
                      <a:r>
                        <a:rPr kumimoji="0" lang="en-GB" sz="1050" b="0" i="0" u="none" strike="noStrike" kern="1200" cap="none" spc="0" normalizeH="0" baseline="30000" noProof="0" dirty="0">
                          <a:ln>
                            <a:noFill/>
                          </a:ln>
                          <a:solidFill>
                            <a:schemeClr val="tx1"/>
                          </a:solidFill>
                          <a:effectLst/>
                          <a:uLnTx/>
                          <a:uFillTx/>
                          <a:latin typeface="+mn-lt"/>
                          <a:ea typeface="Batang"/>
                          <a:cs typeface="Times New Roman" panose="02020603050405020304" pitchFamily="18" charset="0"/>
                        </a:rPr>
                        <a:t>th </a:t>
                      </a:r>
                      <a:r>
                        <a:rPr kumimoji="0" lang="en-GB" sz="1050" b="0" i="0" u="none" strike="noStrike" kern="1200" cap="none" spc="0" normalizeH="0" baseline="0" noProof="0" dirty="0">
                          <a:ln>
                            <a:noFill/>
                          </a:ln>
                          <a:solidFill>
                            <a:schemeClr val="tx1"/>
                          </a:solidFill>
                          <a:effectLst/>
                          <a:uLnTx/>
                          <a:uFillTx/>
                          <a:latin typeface="+mn-lt"/>
                          <a:ea typeface="Batang"/>
                          <a:cs typeface="Times New Roman" panose="02020603050405020304" pitchFamily="18" charset="0"/>
                        </a:rPr>
                        <a:t>May</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09.15</a:t>
                      </a:r>
                      <a:endParaRPr lang="en-GB" sz="1050" b="1" i="0" u="none" strike="noStrike" dirty="0">
                        <a:solidFill>
                          <a:schemeClr val="tx1"/>
                        </a:solidFill>
                      </a:endParaRPr>
                    </a:p>
                    <a:p>
                      <a:pPr marL="0" marR="0" lvl="0" indent="0" algn="l" defTabSz="755934" rtl="0" eaLnBrk="1" fontAlgn="auto" latinLnBrk="0" hangingPunct="1">
                        <a:lnSpc>
                          <a:spcPct val="100000"/>
                        </a:lnSpc>
                        <a:spcBef>
                          <a:spcPts val="0"/>
                        </a:spcBef>
                        <a:spcAft>
                          <a:spcPts val="0"/>
                        </a:spcAft>
                        <a:buClrTx/>
                        <a:buSzTx/>
                        <a:buFontTx/>
                        <a:buNone/>
                        <a:tabLst/>
                        <a:defRPr/>
                      </a:pPr>
                      <a:r>
                        <a:rPr lang="en-GB" sz="1050" b="0" i="0" strike="noStrike" dirty="0">
                          <a:effectLst/>
                          <a:latin typeface="Calibri" panose="020F0502020204030204" pitchFamily="34" charset="0"/>
                          <a:ea typeface="Calibri" panose="020F0502020204030204" pitchFamily="34" charset="0"/>
                          <a:cs typeface="Times New Roman" panose="02020603050405020304" pitchFamily="18" charset="0"/>
                        </a:rPr>
                        <a:t>21.00</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55934" rtl="0" eaLnBrk="1" fontAlgn="auto" latinLnBrk="1"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schemeClr val="tx1"/>
                          </a:solidFill>
                          <a:effectLst/>
                          <a:uLnTx/>
                          <a:uFillTx/>
                          <a:latin typeface="+mn-lt"/>
                          <a:ea typeface="+mn-ea"/>
                          <a:cs typeface="+mn-cs"/>
                        </a:rPr>
                        <a:t>Mass</a:t>
                      </a:r>
                      <a:r>
                        <a:rPr kumimoji="0" lang="en-GB" sz="1050" b="1" i="1" u="none" strike="noStrike" kern="1200" cap="none" spc="0" normalizeH="0" baseline="0" noProof="0" dirty="0">
                          <a:ln>
                            <a:noFill/>
                          </a:ln>
                          <a:solidFill>
                            <a:schemeClr val="tx1"/>
                          </a:solidFill>
                          <a:effectLst/>
                          <a:uLnTx/>
                          <a:uFillTx/>
                          <a:latin typeface="+mn-lt"/>
                          <a:ea typeface="+mn-ea"/>
                          <a:cs typeface="+mn-cs"/>
                        </a:rPr>
                        <a:t> </a:t>
                      </a:r>
                      <a:endParaRPr kumimoji="0" lang="en-GB" sz="1050" b="0" i="1"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755934" rtl="0" eaLnBrk="1" fontAlgn="auto" latinLnBrk="1"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mn-lt"/>
                          <a:ea typeface="+mn-ea"/>
                          <a:cs typeface="+mn-cs"/>
                        </a:rPr>
                        <a:t>Night Prayer on Facebook</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84633433"/>
                  </a:ext>
                </a:extLst>
              </a:tr>
              <a:tr h="387070">
                <a:tc>
                  <a:txBody>
                    <a:bodyPr/>
                    <a:lstStyle/>
                    <a:p>
                      <a:pPr algn="r">
                        <a:spcAft>
                          <a:spcPts val="0"/>
                        </a:spcAft>
                      </a:pPr>
                      <a:r>
                        <a:rPr kumimoji="0" lang="en-GB" sz="1100" b="1" i="0" u="none" strike="noStrike" kern="1200" cap="none" spc="0" normalizeH="0" baseline="0" noProof="0" dirty="0">
                          <a:ln>
                            <a:noFill/>
                          </a:ln>
                          <a:solidFill>
                            <a:schemeClr val="tx1"/>
                          </a:solidFill>
                          <a:effectLst/>
                          <a:uLnTx/>
                          <a:uFillTx/>
                          <a:latin typeface="+mn-lt"/>
                          <a:ea typeface="Batang"/>
                          <a:cs typeface="Times New Roman" panose="02020603050405020304" pitchFamily="18" charset="0"/>
                        </a:rPr>
                        <a:t>Wednesday </a:t>
                      </a:r>
                    </a:p>
                    <a:p>
                      <a:pPr algn="r">
                        <a:spcAft>
                          <a:spcPts val="0"/>
                        </a:spcAft>
                      </a:pPr>
                      <a:r>
                        <a:rPr kumimoji="0" lang="en-GB" sz="1050" b="0" i="0" u="none" strike="noStrike" kern="1200" cap="none" spc="0" normalizeH="0" baseline="0" noProof="0" dirty="0">
                          <a:ln>
                            <a:noFill/>
                          </a:ln>
                          <a:solidFill>
                            <a:schemeClr val="tx1"/>
                          </a:solidFill>
                          <a:effectLst/>
                          <a:uLnTx/>
                          <a:uFillTx/>
                          <a:latin typeface="+mn-lt"/>
                          <a:ea typeface="Batang"/>
                          <a:cs typeface="Times New Roman" panose="02020603050405020304" pitchFamily="18" charset="0"/>
                        </a:rPr>
                        <a:t>25</a:t>
                      </a:r>
                      <a:r>
                        <a:rPr kumimoji="0" lang="en-GB" sz="1050" b="0" i="0" u="none" strike="noStrike" kern="1200" cap="none" spc="0" normalizeH="0" baseline="30000" noProof="0" dirty="0">
                          <a:ln>
                            <a:noFill/>
                          </a:ln>
                          <a:solidFill>
                            <a:schemeClr val="tx1"/>
                          </a:solidFill>
                          <a:effectLst/>
                          <a:uLnTx/>
                          <a:uFillTx/>
                          <a:latin typeface="+mn-lt"/>
                          <a:ea typeface="Batang"/>
                          <a:cs typeface="Times New Roman" panose="02020603050405020304" pitchFamily="18" charset="0"/>
                        </a:rPr>
                        <a:t>th</a:t>
                      </a:r>
                      <a:r>
                        <a:rPr kumimoji="0" lang="en-GB" sz="1050" b="0" i="0" u="none" strike="noStrike" kern="1200" cap="none" spc="0" normalizeH="0" baseline="0" noProof="0" dirty="0">
                          <a:ln>
                            <a:noFill/>
                          </a:ln>
                          <a:solidFill>
                            <a:schemeClr val="tx1"/>
                          </a:solidFill>
                          <a:effectLst/>
                          <a:uLnTx/>
                          <a:uFillTx/>
                          <a:latin typeface="+mn-lt"/>
                          <a:ea typeface="Batang"/>
                          <a:cs typeface="Times New Roman" panose="02020603050405020304" pitchFamily="18" charset="0"/>
                        </a:rPr>
                        <a:t> May</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09.15</a:t>
                      </a:r>
                      <a:endParaRPr lang="en-GB" sz="1050" b="1" i="0" u="none" strike="noStrike" dirty="0">
                        <a:solidFill>
                          <a:schemeClr val="tx1"/>
                        </a:solidFill>
                      </a:endParaRPr>
                    </a:p>
                    <a:p>
                      <a:r>
                        <a:rPr lang="en-GB" sz="1050" b="0" i="0" strike="noStrike" dirty="0">
                          <a:solidFill>
                            <a:schemeClr val="tx1"/>
                          </a:solidFill>
                        </a:rPr>
                        <a:t>09.45 – 11.30</a:t>
                      </a:r>
                    </a:p>
                    <a:p>
                      <a:r>
                        <a:rPr lang="en-GB" sz="1050" b="0" i="0" strike="noStrike" dirty="0">
                          <a:solidFill>
                            <a:schemeClr val="tx1"/>
                          </a:solidFill>
                        </a:rPr>
                        <a:t>14.00 – 16.00</a:t>
                      </a:r>
                    </a:p>
                    <a:p>
                      <a:r>
                        <a:rPr lang="en-GB" sz="1050" b="0" i="0" strike="noStrike" dirty="0">
                          <a:solidFill>
                            <a:schemeClr val="tx1"/>
                          </a:solidFill>
                        </a:rPr>
                        <a:t>20.00</a:t>
                      </a:r>
                    </a:p>
                    <a:p>
                      <a:pPr marL="0" marR="0" lvl="0" indent="0" algn="l" defTabSz="755934"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mn-lt"/>
                          <a:ea typeface="+mn-ea"/>
                          <a:cs typeface="+mn-cs"/>
                        </a:rPr>
                        <a:t>21.00</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55934" rtl="0" eaLnBrk="1" fontAlgn="auto" latinLnBrk="1"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prstClr val="black"/>
                          </a:solidFill>
                          <a:effectLst/>
                          <a:uLnTx/>
                          <a:uFillTx/>
                          <a:latin typeface="+mn-lt"/>
                          <a:ea typeface="+mn-ea"/>
                          <a:cs typeface="+mn-cs"/>
                        </a:rPr>
                        <a:t>Mass</a:t>
                      </a:r>
                      <a:r>
                        <a:rPr kumimoji="0" lang="en-GB" sz="1050" b="0" i="1" u="none" strike="noStrike" kern="1200" cap="none" spc="0" normalizeH="0" baseline="0" noProof="0" dirty="0">
                          <a:ln>
                            <a:noFill/>
                          </a:ln>
                          <a:solidFill>
                            <a:prstClr val="black"/>
                          </a:solidFill>
                          <a:effectLst/>
                          <a:uLnTx/>
                          <a:uFillTx/>
                          <a:latin typeface="+mn-lt"/>
                          <a:ea typeface="+mn-ea"/>
                          <a:cs typeface="+mn-cs"/>
                        </a:rPr>
                        <a:t> </a:t>
                      </a:r>
                      <a:endParaRPr lang="en-GB" sz="1050" b="1" i="1" u="sng" noProof="0" dirty="0">
                        <a:solidFill>
                          <a:schemeClr val="tx1"/>
                        </a:solidFill>
                      </a:endParaRPr>
                    </a:p>
                    <a:p>
                      <a:pPr marL="0" marR="0" lvl="0" indent="0" algn="l" defTabSz="755934" rtl="0" eaLnBrk="1" fontAlgn="auto" latinLnBrk="0" hangingPunct="1">
                        <a:lnSpc>
                          <a:spcPct val="100000"/>
                        </a:lnSpc>
                        <a:spcBef>
                          <a:spcPts val="0"/>
                        </a:spcBef>
                        <a:spcAft>
                          <a:spcPts val="0"/>
                        </a:spcAft>
                        <a:buClrTx/>
                        <a:buSzTx/>
                        <a:buFontTx/>
                        <a:buNone/>
                        <a:tabLst/>
                        <a:defRPr/>
                      </a:pPr>
                      <a:r>
                        <a:rPr lang="en-GB" sz="1050" b="0" i="0" noProof="0" dirty="0">
                          <a:solidFill>
                            <a:schemeClr val="tx1"/>
                          </a:solidFill>
                        </a:rPr>
                        <a:t>Baby &amp; Toddler Group - Hall</a:t>
                      </a:r>
                    </a:p>
                    <a:p>
                      <a:pPr marL="0" marR="0" lvl="0" indent="0" algn="l" defTabSz="755934" rtl="0" eaLnBrk="1" fontAlgn="auto" latinLnBrk="0" hangingPunct="1">
                        <a:lnSpc>
                          <a:spcPct val="100000"/>
                        </a:lnSpc>
                        <a:spcBef>
                          <a:spcPts val="0"/>
                        </a:spcBef>
                        <a:spcAft>
                          <a:spcPts val="0"/>
                        </a:spcAft>
                        <a:buClrTx/>
                        <a:buSzTx/>
                        <a:buFontTx/>
                        <a:buNone/>
                        <a:tabLst/>
                        <a:defRPr/>
                      </a:pPr>
                      <a:r>
                        <a:rPr lang="en-GB" sz="1050" b="0" i="0" noProof="0" dirty="0"/>
                        <a:t>‘Gresham Junction’ Café – Hall</a:t>
                      </a:r>
                    </a:p>
                    <a:p>
                      <a:pPr marL="0" marR="0" lvl="0" indent="0" algn="l" defTabSz="755934" rtl="0" eaLnBrk="1" fontAlgn="auto" latinLnBrk="0" hangingPunct="1">
                        <a:lnSpc>
                          <a:spcPct val="100000"/>
                        </a:lnSpc>
                        <a:spcBef>
                          <a:spcPts val="0"/>
                        </a:spcBef>
                        <a:spcAft>
                          <a:spcPts val="0"/>
                        </a:spcAft>
                        <a:buClrTx/>
                        <a:buSzTx/>
                        <a:buFontTx/>
                        <a:buNone/>
                        <a:tabLst/>
                        <a:defRPr/>
                      </a:pPr>
                      <a:r>
                        <a:rPr lang="en-GB" sz="1050" b="0" i="0" noProof="0" dirty="0"/>
                        <a:t>Catholic Starting Point</a:t>
                      </a:r>
                    </a:p>
                    <a:p>
                      <a:pPr marL="0" marR="0" lvl="0" indent="0" algn="l" defTabSz="755934"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chemeClr val="tx1"/>
                          </a:solidFill>
                          <a:effectLst/>
                          <a:uLnTx/>
                          <a:uFillTx/>
                          <a:latin typeface="+mn-lt"/>
                          <a:ea typeface="+mn-ea"/>
                          <a:cs typeface="+mn-cs"/>
                        </a:rPr>
                        <a:t>Night Prayer on Facebook</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50730568"/>
                  </a:ext>
                </a:extLst>
              </a:tr>
              <a:tr h="387070">
                <a:tc>
                  <a:txBody>
                    <a:bodyPr/>
                    <a:lstStyle/>
                    <a:p>
                      <a:pPr marL="0" marR="0" lvl="0" indent="0" algn="r" defTabSz="755934"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mn-lt"/>
                          <a:ea typeface="Batang"/>
                          <a:cs typeface="Times New Roman" panose="02020603050405020304" pitchFamily="18" charset="0"/>
                        </a:rPr>
                        <a:t>ASCENSION OF THE LORD</a:t>
                      </a:r>
                    </a:p>
                    <a:p>
                      <a:pPr marL="0" marR="0" lvl="0" indent="0" algn="r" defTabSz="755934"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black"/>
                          </a:solidFill>
                          <a:effectLst/>
                          <a:uLnTx/>
                          <a:uFillTx/>
                          <a:latin typeface="+mn-lt"/>
                          <a:ea typeface="Batang"/>
                          <a:cs typeface="Times New Roman" panose="02020603050405020304" pitchFamily="18" charset="0"/>
                        </a:rPr>
                        <a:t>Thursday </a:t>
                      </a:r>
                    </a:p>
                    <a:p>
                      <a:pPr marL="0" marR="0" lvl="0" indent="0" algn="r" defTabSz="755934"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chemeClr val="tx1"/>
                          </a:solidFill>
                          <a:effectLst/>
                          <a:uLnTx/>
                          <a:uFillTx/>
                          <a:latin typeface="+mn-lt"/>
                          <a:ea typeface="Batang"/>
                          <a:cs typeface="Times New Roman" panose="02020603050405020304" pitchFamily="18" charset="0"/>
                        </a:rPr>
                        <a:t>26</a:t>
                      </a:r>
                      <a:r>
                        <a:rPr kumimoji="0" lang="en-GB" sz="1050" b="0" i="0" u="none" strike="noStrike" kern="1200" cap="none" spc="0" normalizeH="0" baseline="30000" noProof="0" dirty="0">
                          <a:ln>
                            <a:noFill/>
                          </a:ln>
                          <a:solidFill>
                            <a:schemeClr val="tx1"/>
                          </a:solidFill>
                          <a:effectLst/>
                          <a:uLnTx/>
                          <a:uFillTx/>
                          <a:latin typeface="+mn-lt"/>
                          <a:ea typeface="Batang"/>
                          <a:cs typeface="Times New Roman" panose="02020603050405020304" pitchFamily="18" charset="0"/>
                        </a:rPr>
                        <a:t>th</a:t>
                      </a:r>
                      <a:r>
                        <a:rPr kumimoji="0" lang="en-GB" sz="1050" b="0" i="0" u="none" strike="noStrike" kern="1200" cap="none" spc="0" normalizeH="0" baseline="0" noProof="0" dirty="0">
                          <a:ln>
                            <a:noFill/>
                          </a:ln>
                          <a:solidFill>
                            <a:schemeClr val="tx1"/>
                          </a:solidFill>
                          <a:effectLst/>
                          <a:uLnTx/>
                          <a:uFillTx/>
                          <a:latin typeface="+mn-lt"/>
                          <a:ea typeface="Batang"/>
                          <a:cs typeface="Times New Roman" panose="02020603050405020304" pitchFamily="18" charset="0"/>
                        </a:rPr>
                        <a:t> May</a:t>
                      </a: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mn-lt"/>
                          <a:ea typeface="+mn-ea"/>
                          <a:cs typeface="+mn-cs"/>
                        </a:rPr>
                        <a:t>07.00</a:t>
                      </a:r>
                    </a:p>
                    <a:p>
                      <a:pPr marL="0" marR="0" lvl="0" indent="0" algn="l" defTabSz="755934"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mn-lt"/>
                          <a:ea typeface="+mn-ea"/>
                          <a:cs typeface="+mn-cs"/>
                        </a:rPr>
                        <a:t>09.30</a:t>
                      </a:r>
                    </a:p>
                    <a:p>
                      <a:pPr marL="0" marR="0" lvl="0" indent="0" algn="l" defTabSz="755934"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mn-lt"/>
                          <a:ea typeface="+mn-ea"/>
                          <a:cs typeface="+mn-cs"/>
                        </a:rPr>
                        <a:t>11.00</a:t>
                      </a:r>
                    </a:p>
                    <a:p>
                      <a:pPr marL="0" marR="0" lvl="0" indent="0" algn="l" defTabSz="755934"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mn-lt"/>
                          <a:ea typeface="+mn-ea"/>
                          <a:cs typeface="+mn-cs"/>
                        </a:rPr>
                        <a:t>18.00</a:t>
                      </a:r>
                    </a:p>
                    <a:p>
                      <a:pPr marL="0" marR="0" lvl="0" indent="0" algn="l" defTabSz="755934"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mn-lt"/>
                          <a:ea typeface="+mn-ea"/>
                          <a:cs typeface="+mn-cs"/>
                        </a:rPr>
                        <a:t>19.00</a:t>
                      </a:r>
                    </a:p>
                    <a:p>
                      <a:pPr marL="0" marR="0" lvl="0" indent="0" algn="l" defTabSz="755934"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mn-lt"/>
                          <a:ea typeface="+mn-ea"/>
                          <a:cs typeface="+mn-cs"/>
                        </a:rPr>
                        <a:t>21.00</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chemeClr val="tx1"/>
                          </a:solidFill>
                          <a:effectLst/>
                          <a:uLnTx/>
                          <a:uFillTx/>
                          <a:latin typeface="+mn-lt"/>
                          <a:ea typeface="+mn-ea"/>
                          <a:cs typeface="+mn-cs"/>
                        </a:rPr>
                        <a:t>Mass</a:t>
                      </a:r>
                      <a:r>
                        <a:rPr kumimoji="0" lang="en-GB" sz="1200" b="0" i="0" u="none" strike="noStrike" kern="1200" cap="none" spc="0" normalizeH="0" baseline="0" noProof="0" dirty="0">
                          <a:ln>
                            <a:noFill/>
                          </a:ln>
                          <a:solidFill>
                            <a:schemeClr val="tx1"/>
                          </a:solidFill>
                          <a:effectLst/>
                          <a:uLnTx/>
                          <a:uFillTx/>
                          <a:latin typeface="+mn-lt"/>
                          <a:ea typeface="+mn-ea"/>
                          <a:cs typeface="+mn-cs"/>
                        </a:rPr>
                        <a:t> </a:t>
                      </a:r>
                      <a:r>
                        <a:rPr kumimoji="0" lang="en-GB" sz="1200" b="0" i="1" u="none" strike="noStrike" kern="1200" cap="none" spc="0" normalizeH="0" baseline="0" noProof="0" dirty="0">
                          <a:ln>
                            <a:noFill/>
                          </a:ln>
                          <a:solidFill>
                            <a:schemeClr val="tx1"/>
                          </a:solidFill>
                          <a:effectLst/>
                          <a:uLnTx/>
                          <a:uFillTx/>
                          <a:latin typeface="+mn-lt"/>
                          <a:ea typeface="+mn-ea"/>
                          <a:cs typeface="+mn-cs"/>
                        </a:rPr>
                        <a:t> </a:t>
                      </a:r>
                    </a:p>
                    <a:p>
                      <a:pPr marL="0" marR="0" lvl="0" indent="0" algn="l" defTabSz="755934"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chemeClr val="tx1"/>
                          </a:solidFill>
                          <a:effectLst/>
                          <a:uLnTx/>
                          <a:uFillTx/>
                          <a:latin typeface="+mn-lt"/>
                          <a:ea typeface="+mn-ea"/>
                          <a:cs typeface="+mn-cs"/>
                        </a:rPr>
                        <a:t>Mass</a:t>
                      </a:r>
                    </a:p>
                    <a:p>
                      <a:pPr marL="0" marR="0" lvl="0" indent="0" algn="l" defTabSz="755934"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chemeClr val="tx1"/>
                          </a:solidFill>
                          <a:effectLst/>
                          <a:uLnTx/>
                          <a:uFillTx/>
                          <a:latin typeface="+mn-lt"/>
                          <a:ea typeface="+mn-ea"/>
                          <a:cs typeface="+mn-cs"/>
                        </a:rPr>
                        <a:t>Church Cleaning Club</a:t>
                      </a:r>
                    </a:p>
                    <a:p>
                      <a:pPr marL="0" marR="0" lvl="0" indent="0" algn="l" defTabSz="755934"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chemeClr val="tx1"/>
                          </a:solidFill>
                          <a:effectLst/>
                          <a:uLnTx/>
                          <a:uFillTx/>
                          <a:latin typeface="+mn-lt"/>
                          <a:ea typeface="+mn-ea"/>
                          <a:cs typeface="+mn-cs"/>
                        </a:rPr>
                        <a:t>Church Hoover Club</a:t>
                      </a:r>
                    </a:p>
                    <a:p>
                      <a:pPr marL="0" marR="0" lvl="0" indent="0" algn="l" defTabSz="755934"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mn-lt"/>
                          <a:ea typeface="+mn-ea"/>
                          <a:cs typeface="+mn-cs"/>
                        </a:rPr>
                        <a:t>Mass</a:t>
                      </a:r>
                    </a:p>
                    <a:p>
                      <a:pPr marL="0" marR="0" lvl="0" indent="0" algn="l" defTabSz="755934"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mn-lt"/>
                          <a:ea typeface="+mn-ea"/>
                          <a:cs typeface="+mn-cs"/>
                        </a:rPr>
                        <a:t>Night Prayer on Facebook</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66414452"/>
                  </a:ext>
                </a:extLst>
              </a:tr>
              <a:tr h="0">
                <a:tc>
                  <a:txBody>
                    <a:bodyPr/>
                    <a:lstStyle/>
                    <a:p>
                      <a:pPr marL="0" marR="0" lvl="0" indent="0" algn="r" defTabSz="755934"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black"/>
                          </a:solidFill>
                          <a:effectLst/>
                          <a:uLnTx/>
                          <a:uFillTx/>
                          <a:latin typeface="+mn-lt"/>
                          <a:ea typeface="Batang"/>
                          <a:cs typeface="Times New Roman" panose="02020603050405020304" pitchFamily="18" charset="0"/>
                        </a:rPr>
                        <a:t>Friday</a:t>
                      </a:r>
                      <a:r>
                        <a:rPr kumimoji="0" lang="en-GB" sz="1100" b="0" i="0" u="none" strike="noStrike" kern="1200" cap="none" spc="0" normalizeH="0" baseline="0" noProof="0" dirty="0">
                          <a:ln>
                            <a:noFill/>
                          </a:ln>
                          <a:solidFill>
                            <a:prstClr val="black"/>
                          </a:solidFill>
                          <a:effectLst/>
                          <a:uLnTx/>
                          <a:uFillTx/>
                          <a:latin typeface="+mn-lt"/>
                          <a:ea typeface="Batang"/>
                          <a:cs typeface="Times New Roman" panose="02020603050405020304" pitchFamily="18" charset="0"/>
                        </a:rPr>
                        <a:t> </a:t>
                      </a:r>
                      <a:r>
                        <a:rPr kumimoji="0" lang="en-GB" sz="1050" b="0" i="0" u="none" strike="noStrike" kern="1200" cap="none" spc="0" normalizeH="0" baseline="0" noProof="0" dirty="0">
                          <a:ln>
                            <a:noFill/>
                          </a:ln>
                          <a:solidFill>
                            <a:prstClr val="black"/>
                          </a:solidFill>
                          <a:effectLst/>
                          <a:uLnTx/>
                          <a:uFillTx/>
                          <a:latin typeface="+mn-lt"/>
                          <a:ea typeface="Batang"/>
                          <a:cs typeface="Times New Roman" panose="02020603050405020304" pitchFamily="18" charset="0"/>
                        </a:rPr>
                        <a:t>27</a:t>
                      </a:r>
                      <a:r>
                        <a:rPr kumimoji="0" lang="en-GB" sz="1050" b="0" i="0" u="none" strike="noStrike" kern="1200" cap="none" spc="0" normalizeH="0" baseline="30000" noProof="0" dirty="0">
                          <a:ln>
                            <a:noFill/>
                          </a:ln>
                          <a:solidFill>
                            <a:prstClr val="black"/>
                          </a:solidFill>
                          <a:effectLst/>
                          <a:uLnTx/>
                          <a:uFillTx/>
                          <a:latin typeface="+mn-lt"/>
                          <a:ea typeface="Batang"/>
                          <a:cs typeface="Times New Roman" panose="02020603050405020304" pitchFamily="18" charset="0"/>
                        </a:rPr>
                        <a:t>th</a:t>
                      </a:r>
                      <a:r>
                        <a:rPr kumimoji="0" lang="en-GB" sz="1050" b="0" i="0" u="none" strike="noStrike" kern="1200" cap="none" spc="0" normalizeH="0" baseline="0" noProof="0" dirty="0">
                          <a:ln>
                            <a:noFill/>
                          </a:ln>
                          <a:solidFill>
                            <a:prstClr val="black"/>
                          </a:solidFill>
                          <a:effectLst/>
                          <a:uLnTx/>
                          <a:uFillTx/>
                          <a:latin typeface="+mn-lt"/>
                          <a:ea typeface="Batang"/>
                          <a:cs typeface="Times New Roman" panose="02020603050405020304" pitchFamily="18" charset="0"/>
                        </a:rPr>
                        <a:t> May</a:t>
                      </a:r>
                      <a:endParaRPr kumimoji="0" lang="en-GB" sz="1050" b="0" i="0" u="none" strike="noStrike" kern="1200" cap="none" spc="0" normalizeH="0" baseline="0" noProof="0" dirty="0">
                        <a:ln>
                          <a:noFill/>
                        </a:ln>
                        <a:solidFill>
                          <a:schemeClr val="tx1"/>
                        </a:solidFill>
                        <a:effectLst/>
                        <a:uLnTx/>
                        <a:uFillTx/>
                        <a:latin typeface="+mn-lt"/>
                        <a:ea typeface="Batang"/>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en-GB" sz="105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16.00 – 19.00</a:t>
                      </a:r>
                      <a:endParaRPr lang="en-GB" sz="105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55934" rtl="0" eaLnBrk="1" fontAlgn="auto" latinLnBrk="1" hangingPunct="1">
                        <a:lnSpc>
                          <a:spcPct val="100000"/>
                        </a:lnSpc>
                        <a:spcBef>
                          <a:spcPts val="0"/>
                        </a:spcBef>
                        <a:spcAft>
                          <a:spcPts val="0"/>
                        </a:spcAft>
                        <a:buClrTx/>
                        <a:buSzTx/>
                        <a:buFontTx/>
                        <a:buNone/>
                        <a:tabLst/>
                        <a:defRPr/>
                      </a:pPr>
                      <a:r>
                        <a:rPr kumimoji="0" lang="en-US" sz="1050" b="0" i="0" u="none" strike="noStrike" kern="100" cap="none" spc="0" normalizeH="0" baseline="0" noProof="0" dirty="0">
                          <a:ln>
                            <a:noFill/>
                          </a:ln>
                          <a:solidFill>
                            <a:schemeClr val="tx1"/>
                          </a:solidFill>
                          <a:effectLst/>
                          <a:uLnTx/>
                          <a:uFillTx/>
                          <a:latin typeface="+mn-lt"/>
                          <a:ea typeface="+mn-ea"/>
                          <a:cs typeface="Times New Roman" panose="02020603050405020304" pitchFamily="18" charset="0"/>
                        </a:rPr>
                        <a:t>First Holy Communion Rehearsals</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54670146"/>
                  </a:ext>
                </a:extLst>
              </a:tr>
              <a:tr h="193535">
                <a:tc>
                  <a:txBody>
                    <a:bodyPr/>
                    <a:lstStyle/>
                    <a:p>
                      <a:pPr marL="0" marR="0" lvl="0" indent="0" algn="r" defTabSz="755934"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Saturday </a:t>
                      </a:r>
                    </a:p>
                    <a:p>
                      <a:pPr marL="0" marR="0" lvl="0" indent="0" algn="r" defTabSz="755934"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chemeClr val="tx1"/>
                          </a:solidFill>
                          <a:effectLst/>
                          <a:uLnTx/>
                          <a:uFillTx/>
                          <a:latin typeface="+mn-lt"/>
                          <a:ea typeface="Batang"/>
                          <a:cs typeface="Times New Roman" panose="02020603050405020304" pitchFamily="18" charset="0"/>
                        </a:rPr>
                        <a:t>28</a:t>
                      </a:r>
                      <a:r>
                        <a:rPr kumimoji="0" lang="en-GB" sz="1050" b="0" i="0" u="none" strike="noStrike" kern="1200" cap="none" spc="0" normalizeH="0" baseline="30000" noProof="0" dirty="0">
                          <a:ln>
                            <a:noFill/>
                          </a:ln>
                          <a:solidFill>
                            <a:schemeClr val="tx1"/>
                          </a:solidFill>
                          <a:effectLst/>
                          <a:uLnTx/>
                          <a:uFillTx/>
                          <a:latin typeface="+mn-lt"/>
                          <a:ea typeface="Batang"/>
                          <a:cs typeface="Times New Roman" panose="02020603050405020304" pitchFamily="18" charset="0"/>
                        </a:rPr>
                        <a:t>st</a:t>
                      </a:r>
                      <a:r>
                        <a:rPr kumimoji="0" lang="en-GB" sz="1050" b="0" i="0" u="none" strike="noStrike" kern="1200" cap="none" spc="0" normalizeH="0" baseline="0" noProof="0" dirty="0">
                          <a:ln>
                            <a:noFill/>
                          </a:ln>
                          <a:solidFill>
                            <a:schemeClr val="tx1"/>
                          </a:solidFill>
                          <a:effectLst/>
                          <a:uLnTx/>
                          <a:uFillTx/>
                          <a:latin typeface="+mn-lt"/>
                          <a:ea typeface="Batang"/>
                          <a:cs typeface="Times New Roman" panose="02020603050405020304" pitchFamily="18" charset="0"/>
                        </a:rPr>
                        <a:t> May</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12.00</a:t>
                      </a:r>
                    </a:p>
                    <a:p>
                      <a:pPr marL="0" marR="0" lvl="0" indent="0" algn="l" defTabSz="755934"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17.30</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55934" rtl="0" eaLnBrk="1" fontAlgn="auto" latinLnBrk="1" hangingPunct="1">
                        <a:lnSpc>
                          <a:spcPct val="100000"/>
                        </a:lnSpc>
                        <a:spcBef>
                          <a:spcPts val="0"/>
                        </a:spcBef>
                        <a:spcAft>
                          <a:spcPts val="0"/>
                        </a:spcAft>
                        <a:buClrTx/>
                        <a:buSzTx/>
                        <a:buFontTx/>
                        <a:buNone/>
                        <a:tabLst/>
                        <a:defRPr/>
                      </a:pPr>
                      <a:r>
                        <a:rPr kumimoji="0" lang="en-US" sz="1050" b="0" i="0" u="none" strike="noStrike" kern="100" cap="none" spc="0" normalizeH="0" baseline="0" noProof="0" dirty="0">
                          <a:ln>
                            <a:noFill/>
                          </a:ln>
                          <a:solidFill>
                            <a:prstClr val="black"/>
                          </a:solidFill>
                          <a:effectLst/>
                          <a:uLnTx/>
                          <a:uFillTx/>
                          <a:latin typeface="+mn-lt"/>
                          <a:ea typeface="+mn-ea"/>
                          <a:cs typeface="Times New Roman" panose="02020603050405020304" pitchFamily="18" charset="0"/>
                        </a:rPr>
                        <a:t>Baptism of </a:t>
                      </a:r>
                      <a:r>
                        <a:rPr kumimoji="0" lang="en-US" sz="1050" b="0" i="0" u="none" strike="noStrike" kern="100" cap="none" spc="0" normalizeH="0" baseline="0" noProof="0" dirty="0" err="1">
                          <a:ln>
                            <a:noFill/>
                          </a:ln>
                          <a:solidFill>
                            <a:prstClr val="black"/>
                          </a:solidFill>
                          <a:effectLst/>
                          <a:uLnTx/>
                          <a:uFillTx/>
                          <a:latin typeface="+mn-lt"/>
                          <a:ea typeface="+mn-ea"/>
                          <a:cs typeface="Times New Roman" panose="02020603050405020304" pitchFamily="18" charset="0"/>
                        </a:rPr>
                        <a:t>Fia</a:t>
                      </a:r>
                      <a:r>
                        <a:rPr kumimoji="0" lang="en-US" sz="1050" b="0" i="0" u="none" strike="noStrike" kern="100" cap="none" spc="0" normalizeH="0" baseline="0" noProof="0" dirty="0">
                          <a:ln>
                            <a:noFill/>
                          </a:ln>
                          <a:solidFill>
                            <a:prstClr val="black"/>
                          </a:solidFill>
                          <a:effectLst/>
                          <a:uLnTx/>
                          <a:uFillTx/>
                          <a:latin typeface="+mn-lt"/>
                          <a:ea typeface="+mn-ea"/>
                          <a:cs typeface="Times New Roman" panose="02020603050405020304" pitchFamily="18" charset="0"/>
                        </a:rPr>
                        <a:t> Infantino</a:t>
                      </a:r>
                    </a:p>
                    <a:p>
                      <a:pPr marL="0" marR="0" lvl="0" indent="0" algn="l" defTabSz="755934" rtl="0" eaLnBrk="1" fontAlgn="auto" latinLnBrk="1" hangingPunct="1">
                        <a:lnSpc>
                          <a:spcPct val="100000"/>
                        </a:lnSpc>
                        <a:spcBef>
                          <a:spcPts val="0"/>
                        </a:spcBef>
                        <a:spcAft>
                          <a:spcPts val="0"/>
                        </a:spcAft>
                        <a:buClrTx/>
                        <a:buSzTx/>
                        <a:buFontTx/>
                        <a:buNone/>
                        <a:tabLst/>
                        <a:defRPr/>
                      </a:pPr>
                      <a:r>
                        <a:rPr kumimoji="0" lang="en-US" sz="1050" b="0" i="0" u="none" strike="noStrike" kern="100" cap="none" spc="0" normalizeH="0" baseline="0" noProof="0" dirty="0">
                          <a:ln>
                            <a:noFill/>
                          </a:ln>
                          <a:solidFill>
                            <a:prstClr val="black"/>
                          </a:solidFill>
                          <a:effectLst/>
                          <a:uLnTx/>
                          <a:uFillTx/>
                          <a:latin typeface="+mn-lt"/>
                          <a:ea typeface="+mn-ea"/>
                          <a:cs typeface="Times New Roman" panose="02020603050405020304" pitchFamily="18" charset="0"/>
                        </a:rPr>
                        <a:t>Sacrament of Reconciliation</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70988197"/>
                  </a:ext>
                </a:extLst>
              </a:tr>
              <a:tr h="579655">
                <a:tc>
                  <a:txBody>
                    <a:bodyPr/>
                    <a:lstStyle/>
                    <a:p>
                      <a:pPr marL="0" marR="0" lvl="0" indent="0" algn="r" defTabSz="755934"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tx1"/>
                          </a:solidFill>
                          <a:effectLst/>
                          <a:uLnTx/>
                          <a:uFillTx/>
                          <a:latin typeface="+mn-lt"/>
                          <a:ea typeface="Batang"/>
                          <a:cs typeface="Times New Roman" panose="02020603050405020304" pitchFamily="18" charset="0"/>
                        </a:rPr>
                        <a:t>7</a:t>
                      </a:r>
                      <a:r>
                        <a:rPr kumimoji="0" lang="en-GB" sz="1400" b="1" i="0" u="none" strike="noStrike" kern="1200" cap="none" spc="0" normalizeH="0" baseline="30000" noProof="0" dirty="0">
                          <a:ln>
                            <a:noFill/>
                          </a:ln>
                          <a:solidFill>
                            <a:schemeClr val="tx1"/>
                          </a:solidFill>
                          <a:effectLst/>
                          <a:uLnTx/>
                          <a:uFillTx/>
                          <a:latin typeface="+mn-lt"/>
                          <a:ea typeface="Batang"/>
                          <a:cs typeface="Times New Roman" panose="02020603050405020304" pitchFamily="18" charset="0"/>
                        </a:rPr>
                        <a:t>th</a:t>
                      </a:r>
                      <a:r>
                        <a:rPr kumimoji="0" lang="en-GB" sz="1400" b="1" i="0" u="none" strike="noStrike" kern="1200" cap="none" spc="0" normalizeH="0" baseline="0" noProof="0" dirty="0">
                          <a:ln>
                            <a:noFill/>
                          </a:ln>
                          <a:solidFill>
                            <a:schemeClr val="tx1"/>
                          </a:solidFill>
                          <a:effectLst/>
                          <a:uLnTx/>
                          <a:uFillTx/>
                          <a:latin typeface="+mn-lt"/>
                          <a:ea typeface="Batang"/>
                          <a:cs typeface="Times New Roman" panose="02020603050405020304" pitchFamily="18" charset="0"/>
                        </a:rPr>
                        <a:t> Sunday of Easter</a:t>
                      </a:r>
                    </a:p>
                    <a:p>
                      <a:pPr marL="0" marR="0" lvl="0" indent="0" algn="r" defTabSz="755934"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mn-lt"/>
                          <a:ea typeface="Batang"/>
                          <a:cs typeface="Times New Roman" panose="02020603050405020304" pitchFamily="18" charset="0"/>
                        </a:rPr>
                        <a:t>29</a:t>
                      </a:r>
                      <a:r>
                        <a:rPr kumimoji="0" lang="en-GB" sz="1050" b="0" i="0" u="none" strike="noStrike" kern="1200" cap="none" spc="0" normalizeH="0" baseline="30000" noProof="0" dirty="0">
                          <a:ln>
                            <a:noFill/>
                          </a:ln>
                          <a:solidFill>
                            <a:prstClr val="black"/>
                          </a:solidFill>
                          <a:effectLst/>
                          <a:uLnTx/>
                          <a:uFillTx/>
                          <a:latin typeface="+mn-lt"/>
                          <a:ea typeface="Batang"/>
                          <a:cs typeface="Times New Roman" panose="02020603050405020304" pitchFamily="18" charset="0"/>
                        </a:rPr>
                        <a:t>th</a:t>
                      </a:r>
                      <a:r>
                        <a:rPr kumimoji="0" lang="en-GB" sz="1050" b="0" i="0" u="none" strike="noStrike" kern="1200" cap="none" spc="0" normalizeH="0" baseline="0" noProof="0" dirty="0">
                          <a:ln>
                            <a:noFill/>
                          </a:ln>
                          <a:solidFill>
                            <a:prstClr val="black"/>
                          </a:solidFill>
                          <a:effectLst/>
                          <a:uLnTx/>
                          <a:uFillTx/>
                          <a:latin typeface="+mn-lt"/>
                          <a:ea typeface="Batang"/>
                          <a:cs typeface="Times New Roman" panose="02020603050405020304" pitchFamily="18" charset="0"/>
                        </a:rPr>
                        <a:t> May</a:t>
                      </a:r>
                      <a:endParaRPr lang="en-GB" sz="1350" b="1" baseline="0" noProof="0" dirty="0"/>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18.30 (Sat)</a:t>
                      </a:r>
                      <a:endParaRPr lang="en-GB" sz="1200" b="1"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Tx/>
                        <a:buNone/>
                        <a:tabLst/>
                        <a:defRPr/>
                      </a:pPr>
                      <a:r>
                        <a:rPr lang="en-GB" sz="1200" b="1"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09.00</a:t>
                      </a:r>
                    </a:p>
                    <a:p>
                      <a:pPr marL="0" marR="0" lvl="0" indent="0" algn="l" defTabSz="755934" rtl="0" eaLnBrk="1" fontAlgn="auto" latinLnBrk="0" hangingPunct="1">
                        <a:lnSpc>
                          <a:spcPct val="100000"/>
                        </a:lnSpc>
                        <a:spcBef>
                          <a:spcPts val="0"/>
                        </a:spcBef>
                        <a:spcAft>
                          <a:spcPts val="0"/>
                        </a:spcAft>
                        <a:buClrTx/>
                        <a:buSzTx/>
                        <a:buFontTx/>
                        <a:buNone/>
                        <a:tabLst/>
                        <a:defRPr/>
                      </a:pPr>
                      <a:r>
                        <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11.00</a:t>
                      </a:r>
                      <a:endParaRPr lang="en-GB"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Tx/>
                        <a:buNone/>
                        <a:tabLst/>
                        <a:defRPr/>
                      </a:pPr>
                      <a:r>
                        <a:rPr lang="en-GB" sz="105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21.00</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55934" rtl="0" eaLnBrk="1" fontAlgn="auto" latinLnBrk="1" hangingPunct="1">
                        <a:lnSpc>
                          <a:spcPct val="100000"/>
                        </a:lnSpc>
                        <a:spcBef>
                          <a:spcPts val="0"/>
                        </a:spcBef>
                        <a:spcAft>
                          <a:spcPts val="0"/>
                        </a:spcAft>
                        <a:buClrTx/>
                        <a:buSzTx/>
                        <a:buFontTx/>
                        <a:buNone/>
                        <a:tabLst/>
                        <a:defRPr/>
                      </a:pPr>
                      <a:r>
                        <a:rPr kumimoji="0" lang="en-US" sz="1200" b="1" i="0" u="none" strike="noStrike" kern="100" cap="none" spc="0" normalizeH="0" baseline="0" noProof="0" dirty="0">
                          <a:ln>
                            <a:noFill/>
                          </a:ln>
                          <a:solidFill>
                            <a:schemeClr val="tx1"/>
                          </a:solidFill>
                          <a:effectLst/>
                          <a:uLnTx/>
                          <a:uFillTx/>
                          <a:latin typeface="+mn-lt"/>
                          <a:ea typeface="+mn-ea"/>
                          <a:cs typeface="Times New Roman" panose="02020603050405020304" pitchFamily="18" charset="0"/>
                        </a:rPr>
                        <a:t>Mass </a:t>
                      </a:r>
                      <a:r>
                        <a:rPr kumimoji="0" lang="en-GB" sz="1050" b="0" i="1" u="none" strike="noStrike" kern="100" cap="none" spc="0" normalizeH="0" baseline="0" noProof="0" dirty="0">
                          <a:ln>
                            <a:noFill/>
                          </a:ln>
                          <a:solidFill>
                            <a:schemeClr val="tx1"/>
                          </a:solidFill>
                          <a:effectLst/>
                          <a:uLnTx/>
                          <a:uFillTx/>
                          <a:latin typeface="+mn-lt"/>
                          <a:ea typeface="+mn-ea"/>
                          <a:cs typeface="Times New Roman" panose="02020603050405020304" pitchFamily="18" charset="0"/>
                        </a:rPr>
                        <a:t>(</a:t>
                      </a:r>
                      <a:r>
                        <a:rPr kumimoji="0" lang="en-GB" sz="1050" b="0" i="1" u="none" strike="noStrike" kern="1200" cap="none" spc="0" normalizeH="0" baseline="0" noProof="0" dirty="0">
                          <a:ln>
                            <a:noFill/>
                          </a:ln>
                          <a:solidFill>
                            <a:schemeClr val="tx1"/>
                          </a:solidFill>
                          <a:effectLst/>
                          <a:uLnTx/>
                          <a:uFillTx/>
                          <a:latin typeface="+mn-lt"/>
                          <a:ea typeface="+mn-ea"/>
                          <a:cs typeface="+mn-cs"/>
                        </a:rPr>
                        <a:t>Philomena </a:t>
                      </a:r>
                      <a:r>
                        <a:rPr kumimoji="0" lang="en-GB" sz="1050" b="0" i="1" u="none" strike="noStrike" kern="1200" cap="none" spc="0" normalizeH="0" baseline="0" noProof="0" dirty="0" err="1">
                          <a:ln>
                            <a:noFill/>
                          </a:ln>
                          <a:solidFill>
                            <a:schemeClr val="tx1"/>
                          </a:solidFill>
                          <a:effectLst/>
                          <a:uLnTx/>
                          <a:uFillTx/>
                          <a:latin typeface="+mn-lt"/>
                          <a:ea typeface="+mn-ea"/>
                          <a:cs typeface="+mn-cs"/>
                        </a:rPr>
                        <a:t>Warmington</a:t>
                      </a:r>
                      <a:r>
                        <a:rPr kumimoji="0" lang="en-GB" sz="1050" b="0" i="1" u="none" strike="noStrike" kern="1200" cap="none" spc="0" normalizeH="0" baseline="0" noProof="0" dirty="0">
                          <a:ln>
                            <a:noFill/>
                          </a:ln>
                          <a:solidFill>
                            <a:schemeClr val="tx1"/>
                          </a:solidFill>
                          <a:effectLst/>
                          <a:uLnTx/>
                          <a:uFillTx/>
                          <a:latin typeface="+mn-lt"/>
                          <a:ea typeface="+mn-ea"/>
                          <a:cs typeface="+mn-cs"/>
                        </a:rPr>
                        <a:t> RIP</a:t>
                      </a:r>
                      <a:r>
                        <a:rPr kumimoji="0" lang="en-GB" sz="1050" b="0" i="1" u="none" strike="noStrike" kern="100" cap="none" spc="0" normalizeH="0" baseline="0" noProof="0" dirty="0">
                          <a:ln>
                            <a:noFill/>
                          </a:ln>
                          <a:solidFill>
                            <a:schemeClr val="tx1"/>
                          </a:solidFill>
                          <a:effectLst/>
                          <a:uLnTx/>
                          <a:uFillTx/>
                          <a:latin typeface="+mn-lt"/>
                          <a:ea typeface="+mn-ea"/>
                          <a:cs typeface="Times New Roman" panose="02020603050405020304" pitchFamily="18" charset="0"/>
                        </a:rPr>
                        <a:t>)</a:t>
                      </a:r>
                      <a:endParaRPr kumimoji="0" lang="en-US" sz="1050" b="0" i="1" u="none" strike="noStrike" kern="100" cap="none" spc="0" normalizeH="0" baseline="0" noProof="0" dirty="0">
                        <a:ln>
                          <a:noFill/>
                        </a:ln>
                        <a:solidFill>
                          <a:schemeClr val="tx1"/>
                        </a:solidFill>
                        <a:effectLst/>
                        <a:uLnTx/>
                        <a:uFillTx/>
                        <a:latin typeface="+mn-lt"/>
                        <a:ea typeface="+mn-ea"/>
                        <a:cs typeface="Times New Roman" panose="02020603050405020304" pitchFamily="18" charset="0"/>
                      </a:endParaRPr>
                    </a:p>
                    <a:p>
                      <a:pPr marL="0" marR="0" lvl="0" indent="0" algn="l" defTabSz="755934" rtl="0" eaLnBrk="1" fontAlgn="auto" latinLnBrk="1" hangingPunct="1">
                        <a:lnSpc>
                          <a:spcPct val="100000"/>
                        </a:lnSpc>
                        <a:spcBef>
                          <a:spcPts val="0"/>
                        </a:spcBef>
                        <a:spcAft>
                          <a:spcPts val="0"/>
                        </a:spcAft>
                        <a:buClrTx/>
                        <a:buSzTx/>
                        <a:buFontTx/>
                        <a:buNone/>
                        <a:tabLst/>
                        <a:defRPr/>
                      </a:pPr>
                      <a:r>
                        <a:rPr kumimoji="0" lang="en-US" sz="1200" b="1" i="0" u="none" strike="noStrike" kern="100" cap="none" spc="0" normalizeH="0" baseline="0" noProof="0" dirty="0">
                          <a:ln>
                            <a:noFill/>
                          </a:ln>
                          <a:solidFill>
                            <a:schemeClr val="tx1"/>
                          </a:solidFill>
                          <a:effectLst/>
                          <a:uLnTx/>
                          <a:uFillTx/>
                          <a:latin typeface="+mn-lt"/>
                          <a:ea typeface="+mn-ea"/>
                          <a:cs typeface="Times New Roman" panose="02020603050405020304" pitchFamily="18" charset="0"/>
                        </a:rPr>
                        <a:t>Mass</a:t>
                      </a:r>
                      <a:r>
                        <a:rPr kumimoji="0" lang="en-US" sz="850" b="1" i="0" u="none" strike="noStrike" kern="100" cap="none" spc="0" normalizeH="0" baseline="0" noProof="0" dirty="0">
                          <a:ln>
                            <a:noFill/>
                          </a:ln>
                          <a:solidFill>
                            <a:schemeClr val="tx1"/>
                          </a:solidFill>
                          <a:effectLst/>
                          <a:uLnTx/>
                          <a:uFillTx/>
                          <a:latin typeface="+mn-lt"/>
                          <a:ea typeface="+mn-ea"/>
                          <a:cs typeface="Times New Roman" panose="02020603050405020304" pitchFamily="18" charset="0"/>
                        </a:rPr>
                        <a:t>  </a:t>
                      </a:r>
                      <a:r>
                        <a:rPr kumimoji="0" lang="en-US" sz="1050" b="0" i="1" u="none" strike="noStrike" kern="100" cap="none" spc="0" normalizeH="0" baseline="0" noProof="0" dirty="0">
                          <a:ln>
                            <a:noFill/>
                          </a:ln>
                          <a:solidFill>
                            <a:schemeClr val="tx1"/>
                          </a:solidFill>
                          <a:effectLst/>
                          <a:uLnTx/>
                          <a:uFillTx/>
                          <a:latin typeface="+mn-lt"/>
                          <a:ea typeface="+mn-ea"/>
                          <a:cs typeface="Times New Roman" panose="02020603050405020304" pitchFamily="18" charset="0"/>
                        </a:rPr>
                        <a:t>(People of the Parish)</a:t>
                      </a:r>
                    </a:p>
                    <a:p>
                      <a:pPr marL="0" marR="0" lvl="0" indent="0" algn="l" defTabSz="755934" rtl="0" eaLnBrk="1" fontAlgn="auto" latinLnBrk="1" hangingPunct="1">
                        <a:lnSpc>
                          <a:spcPct val="100000"/>
                        </a:lnSpc>
                        <a:spcBef>
                          <a:spcPts val="0"/>
                        </a:spcBef>
                        <a:spcAft>
                          <a:spcPts val="0"/>
                        </a:spcAft>
                        <a:buClrTx/>
                        <a:buSzTx/>
                        <a:buFontTx/>
                        <a:buNone/>
                        <a:tabLst/>
                        <a:defRPr/>
                      </a:pPr>
                      <a:r>
                        <a:rPr kumimoji="0" lang="en-US" sz="1200" b="1" i="0" u="none" strike="noStrike" kern="100" cap="none" spc="0" normalizeH="0" baseline="0" noProof="0" dirty="0">
                          <a:ln>
                            <a:noFill/>
                          </a:ln>
                          <a:solidFill>
                            <a:schemeClr val="tx1"/>
                          </a:solidFill>
                          <a:effectLst/>
                          <a:uLnTx/>
                          <a:uFillTx/>
                          <a:latin typeface="+mn-lt"/>
                          <a:ea typeface="+mn-ea"/>
                          <a:cs typeface="Times New Roman" panose="02020603050405020304" pitchFamily="18" charset="0"/>
                        </a:rPr>
                        <a:t>Mass </a:t>
                      </a:r>
                      <a:endParaRPr lang="en-GB" sz="700" b="0" i="0" dirty="0">
                        <a:solidFill>
                          <a:schemeClr val="tx1"/>
                        </a:solidFill>
                        <a:effectLst/>
                        <a:latin typeface="Google Sans"/>
                      </a:endParaRPr>
                    </a:p>
                    <a:p>
                      <a:pPr marL="0" marR="0" lvl="0" indent="0" algn="l" defTabSz="755934" rtl="0" eaLnBrk="1" fontAlgn="auto" latinLnBrk="1" hangingPunct="1">
                        <a:lnSpc>
                          <a:spcPct val="100000"/>
                        </a:lnSpc>
                        <a:spcBef>
                          <a:spcPts val="0"/>
                        </a:spcBef>
                        <a:spcAft>
                          <a:spcPts val="0"/>
                        </a:spcAft>
                        <a:buClrTx/>
                        <a:buSzTx/>
                        <a:buFontTx/>
                        <a:buNone/>
                        <a:tabLst/>
                        <a:defRPr/>
                      </a:pPr>
                      <a:r>
                        <a:rPr kumimoji="0" lang="en-US" sz="1050" b="0" i="0" u="none" strike="noStrike" kern="100" cap="none" spc="0" normalizeH="0" baseline="0" noProof="0" dirty="0">
                          <a:ln>
                            <a:noFill/>
                          </a:ln>
                          <a:solidFill>
                            <a:schemeClr val="tx1"/>
                          </a:solidFill>
                          <a:effectLst/>
                          <a:uLnTx/>
                          <a:uFillTx/>
                          <a:latin typeface="+mn-lt"/>
                          <a:ea typeface="+mn-ea"/>
                          <a:cs typeface="Times New Roman" panose="02020603050405020304" pitchFamily="18" charset="0"/>
                        </a:rPr>
                        <a:t>Night Prayer on Facebook</a:t>
                      </a: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01473927"/>
                  </a:ext>
                </a:extLst>
              </a:tr>
            </a:tbl>
          </a:graphicData>
        </a:graphic>
      </p:graphicFrame>
      <p:sp>
        <p:nvSpPr>
          <p:cNvPr id="6" name="Oval 5">
            <a:extLst>
              <a:ext uri="{FF2B5EF4-FFF2-40B4-BE49-F238E27FC236}">
                <a16:creationId xmlns:a16="http://schemas.microsoft.com/office/drawing/2014/main" id="{A65C9AB0-97EB-40AD-BB98-EA591D53AE8C}"/>
              </a:ext>
            </a:extLst>
          </p:cNvPr>
          <p:cNvSpPr/>
          <p:nvPr/>
        </p:nvSpPr>
        <p:spPr>
          <a:xfrm>
            <a:off x="3449782" y="6622199"/>
            <a:ext cx="45719" cy="4571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25A37532-C673-4183-AA3D-D02553FF5E2E}"/>
              </a:ext>
            </a:extLst>
          </p:cNvPr>
          <p:cNvSpPr txBox="1"/>
          <p:nvPr/>
        </p:nvSpPr>
        <p:spPr>
          <a:xfrm>
            <a:off x="186991" y="6006176"/>
            <a:ext cx="4812030" cy="4481717"/>
          </a:xfrm>
          <a:prstGeom prst="rect">
            <a:avLst/>
          </a:prstGeom>
          <a:noFill/>
        </p:spPr>
        <p:txBody>
          <a:bodyPr wrap="square" rtlCol="0">
            <a:noAutofit/>
          </a:bodyPr>
          <a:lstStyle/>
          <a:p>
            <a:pPr lvl="0" algn="ctr"/>
            <a:r>
              <a:rPr lang="en-GB" sz="1400" b="1" kern="100" dirty="0">
                <a:solidFill>
                  <a:prstClr val="black"/>
                </a:solidFill>
                <a:latin typeface="Tahoma" panose="020B0604030504040204" pitchFamily="34" charset="0"/>
                <a:ea typeface="Tahoma" panose="020B0604030504040204" pitchFamily="34" charset="0"/>
                <a:cs typeface="Tahoma" panose="020B0604030504040204" pitchFamily="34" charset="0"/>
              </a:rPr>
              <a:t>First Holy Communion </a:t>
            </a:r>
          </a:p>
          <a:p>
            <a:pPr lvl="0" algn="just"/>
            <a:r>
              <a:rPr lang="en-GB" sz="1050" kern="100" dirty="0">
                <a:solidFill>
                  <a:prstClr val="black"/>
                </a:solidFill>
                <a:latin typeface="Tahoma" panose="020B0604030504040204" pitchFamily="34" charset="0"/>
                <a:ea typeface="Tahoma" panose="020B0604030504040204" pitchFamily="34" charset="0"/>
                <a:cs typeface="Tahoma" panose="020B0604030504040204" pitchFamily="34" charset="0"/>
              </a:rPr>
              <a:t>Congratulations to our children who this weekend have celebrated their First Holy Communion, to their parents who brought them to this moment, and to our catechists who prepared them. First Holy Communion is one of the most joyful celebrations of the year, and with good reason, as it is a very special encounter between our young people and God. Communion is also about community, when the bonds of love that unite our children with the Body of Christ are strengthened even more fully. From now on, our First Holy Communion children will know that as they grow up, Jesus Christ is always there for them – there is always a place for them at the table of the Lord.</a:t>
            </a:r>
          </a:p>
          <a:p>
            <a:pPr lvl="0" algn="just"/>
            <a:r>
              <a:rPr lang="en-GB" sz="1050" kern="100" dirty="0">
                <a:solidFill>
                  <a:prstClr val="black"/>
                </a:solidFill>
                <a:latin typeface="Tahoma" panose="020B0604030504040204" pitchFamily="34" charset="0"/>
                <a:ea typeface="Tahoma" panose="020B0604030504040204" pitchFamily="34" charset="0"/>
                <a:cs typeface="Tahoma" panose="020B0604030504040204" pitchFamily="34" charset="0"/>
              </a:rPr>
              <a:t>At Mass this weekend you might spot some of our First Holy Communion children – feel free to congratulate them!</a:t>
            </a:r>
          </a:p>
          <a:p>
            <a:pPr lvl="0" algn="ctr"/>
            <a:r>
              <a:rPr lang="en-GB" sz="1400" b="1" kern="100" dirty="0">
                <a:solidFill>
                  <a:prstClr val="black"/>
                </a:solidFill>
                <a:latin typeface="Tahoma" panose="020B0604030504040204" pitchFamily="34" charset="0"/>
                <a:ea typeface="Tahoma" panose="020B0604030504040204" pitchFamily="34" charset="0"/>
                <a:cs typeface="Tahoma" panose="020B0604030504040204" pitchFamily="34" charset="0"/>
              </a:rPr>
              <a:t>Feast of the Ascension</a:t>
            </a:r>
          </a:p>
          <a:p>
            <a:pPr lvl="0" algn="just"/>
            <a:r>
              <a:rPr lang="en-GB" sz="1050" kern="100" dirty="0">
                <a:solidFill>
                  <a:prstClr val="black"/>
                </a:solidFill>
                <a:latin typeface="Tahoma" panose="020B0604030504040204" pitchFamily="34" charset="0"/>
                <a:ea typeface="Tahoma" panose="020B0604030504040204" pitchFamily="34" charset="0"/>
                <a:cs typeface="Tahoma" panose="020B0604030504040204" pitchFamily="34" charset="0"/>
              </a:rPr>
              <a:t>This Thursday 26</a:t>
            </a:r>
            <a:r>
              <a:rPr lang="en-GB" sz="1050" kern="100" baseline="30000" dirty="0">
                <a:solidFill>
                  <a:prstClr val="black"/>
                </a:solidFill>
                <a:latin typeface="Tahoma" panose="020B0604030504040204" pitchFamily="34" charset="0"/>
                <a:ea typeface="Tahoma" panose="020B0604030504040204" pitchFamily="34" charset="0"/>
                <a:cs typeface="Tahoma" panose="020B0604030504040204" pitchFamily="34" charset="0"/>
              </a:rPr>
              <a:t>th</a:t>
            </a:r>
            <a:r>
              <a:rPr lang="en-GB" sz="1050" kern="100" dirty="0">
                <a:solidFill>
                  <a:prstClr val="black"/>
                </a:solidFill>
                <a:latin typeface="Tahoma" panose="020B0604030504040204" pitchFamily="34" charset="0"/>
                <a:ea typeface="Tahoma" panose="020B0604030504040204" pitchFamily="34" charset="0"/>
                <a:cs typeface="Tahoma" panose="020B0604030504040204" pitchFamily="34" charset="0"/>
              </a:rPr>
              <a:t> May is the Feast of the Ascension of the Lord and it is a Holyday. Mass will be at 07.00, 09.30, and 19.00, followed by refreshments!</a:t>
            </a:r>
            <a:endParaRPr lang="en-GB" sz="105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ctr"/>
            <a:r>
              <a:rPr lang="en-GB" sz="1400" b="1" kern="100" dirty="0">
                <a:solidFill>
                  <a:prstClr val="black"/>
                </a:solidFill>
                <a:latin typeface="Tahoma" panose="020B0604030504040204" pitchFamily="34" charset="0"/>
                <a:ea typeface="Tahoma" panose="020B0604030504040204" pitchFamily="34" charset="0"/>
                <a:cs typeface="Tahoma" panose="020B0604030504040204" pitchFamily="34" charset="0"/>
              </a:rPr>
              <a:t>Sunday Obligation</a:t>
            </a:r>
          </a:p>
          <a:p>
            <a:pPr lvl="0" algn="just"/>
            <a:r>
              <a:rPr lang="en-GB" sz="1000" kern="100" dirty="0">
                <a:solidFill>
                  <a:prstClr val="black"/>
                </a:solidFill>
                <a:latin typeface="Tahoma" panose="020B0604030504040204" pitchFamily="34" charset="0"/>
                <a:ea typeface="Tahoma" panose="020B0604030504040204" pitchFamily="34" charset="0"/>
                <a:cs typeface="Tahoma" panose="020B0604030504040204" pitchFamily="34" charset="0"/>
              </a:rPr>
              <a:t>From Pentecost Sunday 4/5</a:t>
            </a:r>
            <a:r>
              <a:rPr lang="en-GB" sz="1000" kern="100" baseline="30000" dirty="0">
                <a:solidFill>
                  <a:prstClr val="black"/>
                </a:solidFill>
                <a:latin typeface="Tahoma" panose="020B0604030504040204" pitchFamily="34" charset="0"/>
                <a:ea typeface="Tahoma" panose="020B0604030504040204" pitchFamily="34" charset="0"/>
                <a:cs typeface="Tahoma" panose="020B0604030504040204" pitchFamily="34" charset="0"/>
              </a:rPr>
              <a:t>th</a:t>
            </a:r>
            <a:r>
              <a:rPr lang="en-GB" sz="1000" kern="100" dirty="0">
                <a:solidFill>
                  <a:prstClr val="black"/>
                </a:solidFill>
                <a:latin typeface="Tahoma" panose="020B0604030504040204" pitchFamily="34" charset="0"/>
                <a:ea typeface="Tahoma" panose="020B0604030504040204" pitchFamily="34" charset="0"/>
                <a:cs typeface="Tahoma" panose="020B0604030504040204" pitchFamily="34" charset="0"/>
              </a:rPr>
              <a:t> June, the obligation to attend Sunday (or Saturday evening) Mass, lifted since the pandemic began in March 2020, will be reinstated. We might bridle at the idea of obligation, feeling that it infantilises us, or takes away from the joy of coming to Mass because we want to. I really do get that. But in adult faith, as in adult life, obligation will always play a part. We have an obligation to all those things in life that really truly matter – to our families, to our work, even to many of our sport and leisure activities. It’s an aspect of being responsible. So why should our faith and our belonging to the Christian community be any different? Doesn’t the fact we’re Catholic mean we’ve got an obligation to each other, and especially to gathering here to ‘be Church’. Let’s face it, if it wasn’t for us turning up here each week, there wouldn’t be a Church.</a:t>
            </a:r>
          </a:p>
          <a:p>
            <a:pPr lvl="0" algn="just"/>
            <a:endParaRPr lang="en-GB" sz="1100"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ctr"/>
            <a:endParaRPr lang="en-GB" sz="1100"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35335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6822" y="117564"/>
            <a:ext cx="3557745" cy="10367556"/>
          </a:xfrm>
          <a:prstGeom prst="rect">
            <a:avLst/>
          </a:prstGeom>
          <a:solidFill>
            <a:schemeClr val="bg1"/>
          </a:solidFill>
          <a:ln>
            <a:solidFill>
              <a:schemeClr val="bg1"/>
            </a:solidFill>
          </a:ln>
        </p:spPr>
        <p:txBody>
          <a:bodyPr vert="horz" wrap="square" rtlCol="0">
            <a:noAutofit/>
          </a:bodyPr>
          <a:lstStyle/>
          <a:p>
            <a:pPr lvl="0" algn="ctr"/>
            <a:r>
              <a:rPr lang="en-GB" sz="800" dirty="0">
                <a:solidFill>
                  <a:prstClr val="black"/>
                </a:solidFill>
                <a:latin typeface="Tahoma" panose="020B0604030504040204" pitchFamily="34" charset="0"/>
                <a:ea typeface="Tahoma" panose="020B0604030504040204" pitchFamily="34" charset="0"/>
                <a:cs typeface="Tahoma" panose="020B0604030504040204" pitchFamily="34" charset="0"/>
              </a:rPr>
              <a:t>On</a:t>
            </a:r>
            <a:r>
              <a:rPr lang="en-GB" sz="800" b="1" dirty="0">
                <a:solidFill>
                  <a:prstClr val="black"/>
                </a:solidFill>
                <a:latin typeface="Tahoma" panose="020B0604030504040204" pitchFamily="34" charset="0"/>
                <a:ea typeface="Tahoma" panose="020B0604030504040204" pitchFamily="34" charset="0"/>
                <a:cs typeface="Tahoma" panose="020B0604030504040204" pitchFamily="34" charset="0"/>
              </a:rPr>
              <a:t> YouTube</a:t>
            </a:r>
            <a:r>
              <a:rPr lang="en-GB" sz="800" dirty="0">
                <a:solidFill>
                  <a:prstClr val="black"/>
                </a:solidFill>
                <a:latin typeface="Tahoma" panose="020B0604030504040204" pitchFamily="34" charset="0"/>
                <a:ea typeface="Tahoma" panose="020B0604030504040204" pitchFamily="34" charset="0"/>
                <a:cs typeface="Tahoma" panose="020B0604030504040204" pitchFamily="34" charset="0"/>
              </a:rPr>
              <a:t> search for: ‘Our Lady of the Rosary Staines’</a:t>
            </a:r>
          </a:p>
          <a:p>
            <a:pPr lvl="0" algn="ctr"/>
            <a:r>
              <a:rPr lang="en-GB" sz="800" kern="100" dirty="0">
                <a:solidFill>
                  <a:prstClr val="black"/>
                </a:solidFill>
                <a:latin typeface="Tahoma" panose="020B0604030504040204" pitchFamily="34" charset="0"/>
                <a:ea typeface="Tahoma" panose="020B0604030504040204" pitchFamily="34" charset="0"/>
                <a:cs typeface="Tahoma" panose="020B0604030504040204" pitchFamily="34" charset="0"/>
              </a:rPr>
              <a:t>On</a:t>
            </a:r>
            <a:r>
              <a:rPr lang="en-GB" sz="800" b="1" kern="100" dirty="0">
                <a:solidFill>
                  <a:prstClr val="black"/>
                </a:solidFill>
                <a:latin typeface="Tahoma" panose="020B0604030504040204" pitchFamily="34" charset="0"/>
                <a:ea typeface="Tahoma" panose="020B0604030504040204" pitchFamily="34" charset="0"/>
                <a:cs typeface="Tahoma" panose="020B0604030504040204" pitchFamily="34" charset="0"/>
              </a:rPr>
              <a:t> Facebook</a:t>
            </a:r>
            <a:r>
              <a:rPr lang="en-GB" sz="800" kern="100" dirty="0">
                <a:solidFill>
                  <a:prstClr val="black"/>
                </a:solidFill>
                <a:latin typeface="Tahoma" panose="020B0604030504040204" pitchFamily="34" charset="0"/>
                <a:ea typeface="Tahoma" panose="020B0604030504040204" pitchFamily="34" charset="0"/>
                <a:cs typeface="Tahoma" panose="020B0604030504040204" pitchFamily="34" charset="0"/>
              </a:rPr>
              <a:t> search for: ‘Our Lady of the Rosary Church, Staines’</a:t>
            </a:r>
          </a:p>
          <a:p>
            <a:pPr lvl="0" algn="just"/>
            <a:endParaRPr lang="en-US" sz="200" b="1" u="sng" kern="100" dirty="0">
              <a:solidFill>
                <a:prstClr val="black"/>
              </a:solidFill>
              <a:latin typeface="Arial Narrow" panose="020B0606020202030204" pitchFamily="34" charset="0"/>
              <a:ea typeface="Tahoma" panose="020B0604030504040204" pitchFamily="34" charset="0"/>
              <a:cs typeface="Tahoma" panose="020B0604030504040204" pitchFamily="34" charset="0"/>
            </a:endParaRPr>
          </a:p>
          <a:p>
            <a:pPr lvl="0" algn="just"/>
            <a:r>
              <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rPr>
              <a:t>Praying through Scripture – Reflection Group</a:t>
            </a:r>
          </a:p>
          <a:p>
            <a:pPr lvl="0" algn="just"/>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This Lent why not take the opportunity to deepen your relationship with God? Led by parishioner Anne Marie </a:t>
            </a:r>
            <a:r>
              <a:rPr lang="en-GB" sz="950" kern="100" dirty="0" err="1">
                <a:solidFill>
                  <a:prstClr val="black"/>
                </a:solidFill>
                <a:latin typeface="Arial Narrow" panose="020B0606020202030204" pitchFamily="34" charset="0"/>
                <a:ea typeface="Tahoma" panose="020B0604030504040204" pitchFamily="34" charset="0"/>
                <a:cs typeface="Tahoma" panose="020B0604030504040204" pitchFamily="34" charset="0"/>
              </a:rPr>
              <a:t>O'Riordan</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 sessions will take place more or less every fortnight here at the church 19.00 – 20.30 (for precise dates see below). This is not a closed group and you are not obliged to attend every session. If you would like to take part and have any specific needs, please let Anne Marie know on </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hlinkClick r:id="rId3"/>
              </a:rPr>
              <a:t>annieor74@gmail.com</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 </a:t>
            </a:r>
          </a:p>
          <a:p>
            <a:pPr lvl="0" algn="just"/>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Dates:17</a:t>
            </a:r>
            <a:r>
              <a:rPr lang="en-GB" sz="950" kern="100" baseline="30000" dirty="0">
                <a:solidFill>
                  <a:prstClr val="black"/>
                </a:solidFill>
                <a:latin typeface="Arial Narrow" panose="020B0606020202030204" pitchFamily="34" charset="0"/>
                <a:ea typeface="Tahoma" panose="020B0604030504040204" pitchFamily="34" charset="0"/>
                <a:cs typeface="Tahoma" panose="020B0604030504040204" pitchFamily="34" charset="0"/>
              </a:rPr>
              <a:t>th</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 May, 8</a:t>
            </a:r>
            <a:r>
              <a:rPr lang="en-GB" sz="950" kern="100" baseline="30000" dirty="0">
                <a:solidFill>
                  <a:prstClr val="black"/>
                </a:solidFill>
                <a:latin typeface="Arial Narrow" panose="020B0606020202030204" pitchFamily="34" charset="0"/>
                <a:ea typeface="Tahoma" panose="020B0604030504040204" pitchFamily="34" charset="0"/>
                <a:cs typeface="Tahoma" panose="020B0604030504040204" pitchFamily="34" charset="0"/>
              </a:rPr>
              <a:t>th</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 June, 21</a:t>
            </a:r>
            <a:r>
              <a:rPr lang="en-GB" sz="950" kern="100" baseline="30000" dirty="0">
                <a:solidFill>
                  <a:prstClr val="black"/>
                </a:solidFill>
                <a:latin typeface="Arial Narrow" panose="020B0606020202030204" pitchFamily="34" charset="0"/>
                <a:ea typeface="Tahoma" panose="020B0604030504040204" pitchFamily="34" charset="0"/>
                <a:cs typeface="Tahoma" panose="020B0604030504040204" pitchFamily="34" charset="0"/>
              </a:rPr>
              <a:t>st</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 June, 5</a:t>
            </a:r>
            <a:r>
              <a:rPr lang="en-GB" sz="950" kern="100" baseline="30000" dirty="0">
                <a:solidFill>
                  <a:prstClr val="black"/>
                </a:solidFill>
                <a:latin typeface="Arial Narrow" panose="020B0606020202030204" pitchFamily="34" charset="0"/>
                <a:ea typeface="Tahoma" panose="020B0604030504040204" pitchFamily="34" charset="0"/>
                <a:cs typeface="Tahoma" panose="020B0604030504040204" pitchFamily="34" charset="0"/>
              </a:rPr>
              <a:t>th</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 July. </a:t>
            </a:r>
          </a:p>
          <a:p>
            <a:pPr lvl="0" algn="just"/>
            <a:r>
              <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rPr>
              <a:t>Car Parking </a:t>
            </a:r>
          </a:p>
          <a:p>
            <a:pPr lvl="0" algn="just"/>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If staying for tea &amp; coffee, check to make sure you are not blocking anyone in. If not staying, please be patient and be prepared to wait a few minutes to extract your car after Mass. You can shout (in a friendly tone) into the hall if you need a car moved. No one will mind. </a:t>
            </a:r>
            <a:endParaRPr lang="en-GB" sz="950" b="1" kern="100" dirty="0">
              <a:solidFill>
                <a:prstClr val="black"/>
              </a:solidFill>
              <a:latin typeface="Arial Narrow" panose="020B0606020202030204" pitchFamily="34" charset="0"/>
              <a:ea typeface="Tahoma" panose="020B0604030504040204" pitchFamily="34" charset="0"/>
              <a:cs typeface="Tahoma" panose="020B0604030504040204" pitchFamily="34" charset="0"/>
            </a:endParaRPr>
          </a:p>
          <a:p>
            <a:pPr lvl="0" algn="just"/>
            <a:r>
              <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rPr>
              <a:t>Parish Patio safety advice </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sym typeface="Wingdings" panose="05000000000000000000" pitchFamily="2" charset="2"/>
              </a:rPr>
              <a:t></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Beware that the gate to the car park isn’t always locked. </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sym typeface="Wingdings" panose="05000000000000000000" pitchFamily="2" charset="2"/>
              </a:rPr>
              <a:t></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The play equipment is for small (infant) children only. </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sym typeface="Wingdings" panose="05000000000000000000" pitchFamily="2" charset="2"/>
              </a:rPr>
              <a:t></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Children should never go on the roof of the Wendy house </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sym typeface="Wingdings" panose="05000000000000000000" pitchFamily="2" charset="2"/>
              </a:rPr>
              <a:t></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Ride-on toys must be kept at the far end (out of the way of the tea table) </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sym typeface="Wingdings" panose="05000000000000000000" pitchFamily="2" charset="2"/>
              </a:rPr>
              <a:t></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Please do not run </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sym typeface="Wingdings" panose="05000000000000000000" pitchFamily="2" charset="2"/>
              </a:rPr>
              <a:t></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Take care with and around hot drinks &amp; glassware </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sym typeface="Wingdings" panose="05000000000000000000" pitchFamily="2" charset="2"/>
              </a:rPr>
              <a:t></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All accidents should be reported – ask for a report form </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sym typeface="Wingdings" panose="05000000000000000000" pitchFamily="2" charset="2"/>
              </a:rPr>
              <a:t></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Children should be supervised by parents at all times </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sym typeface="Wingdings" panose="05000000000000000000" pitchFamily="2" charset="2"/>
              </a:rPr>
              <a:t>Intervene/report if you see unsafe use/behavior.</a:t>
            </a:r>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r>
              <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rPr>
              <a:t>Feeling unsafe? </a:t>
            </a:r>
          </a:p>
          <a:p>
            <a:pPr lvl="0" algn="just"/>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National Domestic Abuse Helpline 0808 2000 247 if you are concerned about yourself or others. The church is a safe space to seek assistance should you need it. See contact details overleaf. </a:t>
            </a:r>
            <a:r>
              <a:rPr lang="pl-PL" sz="950" i="1" kern="100" dirty="0">
                <a:solidFill>
                  <a:prstClr val="black"/>
                </a:solidFill>
                <a:latin typeface="Arial Narrow" panose="020B0606020202030204" pitchFamily="34" charset="0"/>
                <a:ea typeface="Tahoma" panose="020B0604030504040204" pitchFamily="34" charset="0"/>
                <a:cs typeface="Tahoma" panose="020B0604030504040204" pitchFamily="34" charset="0"/>
              </a:rPr>
              <a:t>Istnieje też specjalna linia pomocy w języku polskim 0300 365 1700</a:t>
            </a:r>
            <a:r>
              <a:rPr lang="en-GB" sz="950" i="1" kern="100" dirty="0">
                <a:solidFill>
                  <a:prstClr val="black"/>
                </a:solidFill>
                <a:latin typeface="Arial Narrow" panose="020B0606020202030204" pitchFamily="34" charset="0"/>
                <a:ea typeface="Tahoma" panose="020B0604030504040204" pitchFamily="34" charset="0"/>
                <a:cs typeface="Tahoma" panose="020B0604030504040204" pitchFamily="34" charset="0"/>
              </a:rPr>
              <a:t> </a:t>
            </a:r>
            <a:r>
              <a:rPr lang="pl-PL" sz="950" i="1" kern="100" dirty="0">
                <a:solidFill>
                  <a:prstClr val="black"/>
                </a:solidFill>
                <a:latin typeface="Arial Narrow" panose="020B0606020202030204" pitchFamily="34" charset="0"/>
                <a:ea typeface="Tahoma" panose="020B0604030504040204" pitchFamily="34" charset="0"/>
                <a:cs typeface="Tahoma" panose="020B0604030504040204" pitchFamily="34" charset="0"/>
              </a:rPr>
              <a:t>oraz strona internetowa </a:t>
            </a:r>
            <a:r>
              <a:rPr lang="pl-PL" sz="950" i="1" kern="100" dirty="0">
                <a:solidFill>
                  <a:prstClr val="black"/>
                </a:solidFill>
                <a:latin typeface="Arial Narrow" panose="020B0606020202030204" pitchFamily="34" charset="0"/>
                <a:ea typeface="Tahoma" panose="020B0604030504040204" pitchFamily="34" charset="0"/>
                <a:cs typeface="Tahoma" panose="020B0604030504040204" pitchFamily="34" charset="0"/>
                <a:hlinkClick r:id="rId4"/>
              </a:rPr>
              <a:t>http://opoka.org.uk</a:t>
            </a:r>
            <a:r>
              <a:rPr lang="en-GB" sz="950" i="1" kern="100" dirty="0">
                <a:solidFill>
                  <a:prstClr val="black"/>
                </a:solidFill>
                <a:latin typeface="Arial Narrow" panose="020B0606020202030204" pitchFamily="34" charset="0"/>
                <a:ea typeface="Tahoma" panose="020B0604030504040204" pitchFamily="34" charset="0"/>
                <a:cs typeface="Tahoma" panose="020B0604030504040204" pitchFamily="34" charset="0"/>
              </a:rPr>
              <a:t> </a:t>
            </a:r>
            <a:r>
              <a:rPr lang="pl-PL" sz="950" i="1" kern="100" dirty="0">
                <a:solidFill>
                  <a:prstClr val="black"/>
                </a:solidFill>
                <a:latin typeface="Arial Narrow" panose="020B0606020202030204" pitchFamily="34" charset="0"/>
                <a:ea typeface="Tahoma" panose="020B0604030504040204" pitchFamily="34" charset="0"/>
                <a:cs typeface="Tahoma" panose="020B0604030504040204" pitchFamily="34" charset="0"/>
              </a:rPr>
              <a:t> </a:t>
            </a:r>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r>
              <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rPr>
              <a:t>Safeguarding </a:t>
            </a:r>
            <a:r>
              <a:rPr lang="en-GB" sz="90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If you’ve any concerns or require advice regarding the safety or well-being of a child or vulnerable adult, please contact our parish safeguarding rep, Sheila Davies, on 07802 653196. You can also contact the Diocesan Safeguarding Team on 020 77989356 </a:t>
            </a:r>
            <a:r>
              <a:rPr lang="en-GB" sz="900" kern="100" dirty="0">
                <a:solidFill>
                  <a:prstClr val="black"/>
                </a:solidFill>
                <a:latin typeface="Arial Narrow" panose="020B0606020202030204" pitchFamily="34" charset="0"/>
                <a:ea typeface="Tahoma" panose="020B0604030504040204" pitchFamily="34" charset="0"/>
                <a:cs typeface="Tahoma" panose="020B0604030504040204" pitchFamily="34" charset="0"/>
                <a:hlinkClick r:id="rId5">
                  <a:extLst>
                    <a:ext uri="{A12FA001-AC4F-418D-AE19-62706E023703}">
                      <ahyp:hlinkClr xmlns:ahyp="http://schemas.microsoft.com/office/drawing/2018/hyperlinkcolor" val="tx"/>
                    </a:ext>
                  </a:extLst>
                </a:hlinkClick>
              </a:rPr>
              <a:t>safeguarding@rcdow.org.uk</a:t>
            </a:r>
            <a:r>
              <a:rPr lang="en-US" sz="900" kern="100" dirty="0">
                <a:solidFill>
                  <a:prstClr val="black"/>
                </a:solidFill>
                <a:latin typeface="Arial Narrow" panose="020B0606020202030204" pitchFamily="34" charset="0"/>
                <a:ea typeface="Times New Roman" panose="02020603050405020304" pitchFamily="18" charset="0"/>
                <a:cs typeface="Times New Roman" panose="02020603050405020304" pitchFamily="18" charset="0"/>
              </a:rPr>
              <a:t> </a:t>
            </a:r>
            <a:endParaRPr lang="en-GB" sz="1100" b="1" kern="100" dirty="0">
              <a:solidFill>
                <a:prstClr val="black"/>
              </a:solidFill>
              <a:latin typeface="Tahoma" panose="020B0604030504040204" pitchFamily="34" charset="0"/>
              <a:ea typeface="Times New Roman" panose="02020603050405020304" pitchFamily="18" charset="0"/>
              <a:cs typeface="Times New Roman" panose="02020603050405020304" pitchFamily="18" charset="0"/>
            </a:endParaRPr>
          </a:p>
          <a:p>
            <a:pPr lvl="0" algn="just"/>
            <a:r>
              <a:rPr lang="en-GB" sz="1100" b="1" kern="100" dirty="0">
                <a:solidFill>
                  <a:prstClr val="black"/>
                </a:solidFill>
                <a:latin typeface="Tahoma" panose="020B0604030504040204" pitchFamily="34" charset="0"/>
                <a:ea typeface="Times New Roman" panose="02020603050405020304" pitchFamily="18" charset="0"/>
                <a:cs typeface="Times New Roman" panose="02020603050405020304" pitchFamily="18" charset="0"/>
              </a:rPr>
              <a:t>Baptisms </a:t>
            </a:r>
            <a:r>
              <a:rPr lang="en-GB" sz="950" kern="100" dirty="0">
                <a:solidFill>
                  <a:prstClr val="black"/>
                </a:solidFill>
                <a:latin typeface="Arial Narrow" panose="020B0606020202030204" pitchFamily="34" charset="0"/>
                <a:ea typeface="Times New Roman" panose="02020603050405020304" pitchFamily="18" charset="0"/>
                <a:cs typeface="Times New Roman" panose="02020603050405020304" pitchFamily="18" charset="0"/>
              </a:rPr>
              <a:t>If you have an unbaptised baby (or are expecting one), please introduce yourself &amp; your child, either after Mass or over the phone, and we can talk about next steps. </a:t>
            </a:r>
          </a:p>
          <a:p>
            <a:pPr lvl="0" algn="just"/>
            <a:r>
              <a:rPr lang="en-GB" sz="1100" b="1" dirty="0">
                <a:solidFill>
                  <a:prstClr val="black"/>
                </a:solidFill>
                <a:latin typeface="Tahoma" panose="020B0604030504040204" pitchFamily="34" charset="0"/>
                <a:ea typeface="Tahoma" panose="020B0604030504040204" pitchFamily="34" charset="0"/>
                <a:cs typeface="Tahoma" panose="020B0604030504040204" pitchFamily="34" charset="0"/>
              </a:rPr>
              <a:t>Supporting the parish </a:t>
            </a:r>
            <a:r>
              <a:rPr lang="en-GB" sz="950" dirty="0">
                <a:solidFill>
                  <a:prstClr val="black"/>
                </a:solidFill>
                <a:latin typeface="Arial Narrow" panose="020B0606020202030204" pitchFamily="34" charset="0"/>
                <a:ea typeface="Tahoma" panose="020B0604030504040204" pitchFamily="34" charset="0"/>
                <a:cs typeface="Tahoma" panose="020B0604030504040204" pitchFamily="34" charset="0"/>
              </a:rPr>
              <a:t>Our parish relies solely on the support of its members. It really helps if you </a:t>
            </a:r>
            <a:r>
              <a:rPr lang="en-GB" sz="950" dirty="0">
                <a:solidFill>
                  <a:prstClr val="black"/>
                </a:solidFill>
                <a:latin typeface="Arial Narrow" panose="020B0606020202030204" pitchFamily="34" charset="0"/>
                <a:ea typeface="Calibri" panose="020F0502020204030204" pitchFamily="34" charset="0"/>
              </a:rPr>
              <a:t>donate by standing order or direct bank payment. Our parish bank details are as follows:</a:t>
            </a:r>
          </a:p>
          <a:p>
            <a:pPr lvl="0" algn="just"/>
            <a:r>
              <a:rPr lang="en-GB" sz="950" b="1" dirty="0">
                <a:solidFill>
                  <a:prstClr val="black"/>
                </a:solidFill>
                <a:latin typeface="Arial Narrow" panose="020B0606020202030204" pitchFamily="34" charset="0"/>
                <a:ea typeface="Calibri" panose="020F0502020204030204" pitchFamily="34" charset="0"/>
              </a:rPr>
              <a:t>Sort code: 40-05-20  Account number: 41096168  Bank: HSBC</a:t>
            </a:r>
          </a:p>
          <a:p>
            <a:pPr lvl="0" algn="just"/>
            <a:r>
              <a:rPr lang="en-GB" sz="950" b="1" dirty="0">
                <a:solidFill>
                  <a:prstClr val="black"/>
                </a:solidFill>
                <a:latin typeface="Arial Narrow" panose="020B0606020202030204" pitchFamily="34" charset="0"/>
                <a:ea typeface="Calibri" panose="020F0502020204030204" pitchFamily="34" charset="0"/>
              </a:rPr>
              <a:t>Account name: WRCDT Staines-upon-Thames</a:t>
            </a:r>
          </a:p>
          <a:p>
            <a:pPr lvl="0"/>
            <a:r>
              <a:rPr lang="en-GB" sz="950" dirty="0">
                <a:solidFill>
                  <a:prstClr val="black"/>
                </a:solidFill>
                <a:latin typeface="Arial Narrow" panose="020B0606020202030204" pitchFamily="34" charset="0"/>
                <a:ea typeface="Calibri" panose="020F0502020204030204" pitchFamily="34" charset="0"/>
              </a:rPr>
              <a:t>If you’re a taxpayer, why not Gift Aid your donation? The government will top up your gift by 25%, meaning a £20 offering becomes £25, at no cost to you. To do this, send an email to </a:t>
            </a:r>
            <a:r>
              <a:rPr lang="en-GB" sz="950" u="sng" dirty="0">
                <a:solidFill>
                  <a:prstClr val="black"/>
                </a:solidFill>
                <a:latin typeface="Arial Narrow" panose="020B0606020202030204" pitchFamily="34" charset="0"/>
                <a:ea typeface="Calibri" panose="020F0502020204030204" pitchFamily="34" charset="0"/>
                <a:hlinkClick r:id="rId6"/>
              </a:rPr>
              <a:t>giftaid@rcdow.org.uk</a:t>
            </a:r>
            <a:r>
              <a:rPr lang="en-GB" sz="950" dirty="0">
                <a:solidFill>
                  <a:prstClr val="black"/>
                </a:solidFill>
                <a:latin typeface="Arial Narrow" panose="020B0606020202030204" pitchFamily="34" charset="0"/>
                <a:ea typeface="Calibri" panose="020F0502020204030204" pitchFamily="34" charset="0"/>
              </a:rPr>
              <a:t> with the following info:</a:t>
            </a:r>
          </a:p>
          <a:p>
            <a:pPr marL="228600" lvl="0" indent="-228600" algn="just">
              <a:buFont typeface="+mj-lt"/>
              <a:buAutoNum type="arabicPeriod"/>
            </a:pPr>
            <a:r>
              <a:rPr lang="en-GB" sz="950" dirty="0">
                <a:solidFill>
                  <a:prstClr val="black"/>
                </a:solidFill>
                <a:latin typeface="Arial Narrow" panose="020B0606020202030204" pitchFamily="34" charset="0"/>
                <a:ea typeface="Calibri" panose="020F0502020204030204" pitchFamily="34" charset="0"/>
              </a:rPr>
              <a:t>Your parish name (Our Lady of the Rosary, Staines)</a:t>
            </a:r>
          </a:p>
          <a:p>
            <a:pPr marL="228600" lvl="0" indent="-228600" algn="just">
              <a:buFont typeface="+mj-lt"/>
              <a:buAutoNum type="arabicPeriod"/>
            </a:pPr>
            <a:r>
              <a:rPr lang="en-GB" sz="950" dirty="0">
                <a:solidFill>
                  <a:prstClr val="black"/>
                </a:solidFill>
                <a:latin typeface="Arial Narrow" panose="020B0606020202030204" pitchFamily="34" charset="0"/>
                <a:ea typeface="Calibri" panose="020F0502020204030204" pitchFamily="34" charset="0"/>
              </a:rPr>
              <a:t>Your title, first name and surname    </a:t>
            </a:r>
          </a:p>
          <a:p>
            <a:pPr marL="228600" lvl="0" indent="-228600" algn="just">
              <a:buFont typeface="+mj-lt"/>
              <a:buAutoNum type="arabicPeriod"/>
            </a:pPr>
            <a:r>
              <a:rPr lang="en-GB" sz="950" dirty="0">
                <a:solidFill>
                  <a:prstClr val="black"/>
                </a:solidFill>
                <a:latin typeface="Arial Narrow" panose="020B0606020202030204" pitchFamily="34" charset="0"/>
                <a:ea typeface="Calibri" panose="020F0502020204030204" pitchFamily="34" charset="0"/>
              </a:rPr>
              <a:t>Your address and postcode</a:t>
            </a:r>
          </a:p>
          <a:p>
            <a:pPr marL="228600" lvl="0" indent="-228600" algn="just">
              <a:buFont typeface="+mj-lt"/>
              <a:buAutoNum type="arabicPeriod"/>
            </a:pPr>
            <a:r>
              <a:rPr lang="en-GB" sz="950" dirty="0">
                <a:solidFill>
                  <a:prstClr val="black"/>
                </a:solidFill>
                <a:latin typeface="Arial Narrow" panose="020B0606020202030204" pitchFamily="34" charset="0"/>
                <a:ea typeface="Calibri" panose="020F0502020204030204" pitchFamily="34" charset="0"/>
              </a:rPr>
              <a:t>The date of your gift, or start date of Standing Order   </a:t>
            </a:r>
          </a:p>
          <a:p>
            <a:pPr marL="228600" lvl="0" indent="-228600" algn="just">
              <a:buFont typeface="+mj-lt"/>
              <a:buAutoNum type="arabicPeriod"/>
            </a:pPr>
            <a:r>
              <a:rPr lang="en-GB" sz="950" dirty="0">
                <a:solidFill>
                  <a:prstClr val="black"/>
                </a:solidFill>
                <a:latin typeface="Arial Narrow" panose="020B0606020202030204" pitchFamily="34" charset="0"/>
                <a:ea typeface="Calibri" panose="020F0502020204030204" pitchFamily="34" charset="0"/>
              </a:rPr>
              <a:t>The amount</a:t>
            </a:r>
          </a:p>
          <a:p>
            <a:pPr marL="228600" lvl="0" indent="-228600" algn="just">
              <a:buFont typeface="+mj-lt"/>
              <a:buAutoNum type="arabicPeriod"/>
            </a:pPr>
            <a:r>
              <a:rPr lang="en-GB" sz="950" dirty="0">
                <a:solidFill>
                  <a:prstClr val="black"/>
                </a:solidFill>
                <a:latin typeface="Arial Narrow" panose="020B0606020202030204" pitchFamily="34" charset="0"/>
                <a:ea typeface="Calibri" panose="020F0502020204030204" pitchFamily="34" charset="0"/>
              </a:rPr>
              <a:t>Please add the line: ‘Please Gift Aid my donations’</a:t>
            </a:r>
          </a:p>
          <a:p>
            <a:pPr lvl="0" algn="just"/>
            <a:r>
              <a:rPr lang="en-GB" sz="950" dirty="0">
                <a:solidFill>
                  <a:prstClr val="black"/>
                </a:solidFill>
                <a:latin typeface="Arial Narrow" panose="020B0606020202030204" pitchFamily="34" charset="0"/>
                <a:ea typeface="Calibri" panose="020F0502020204030204" pitchFamily="34" charset="0"/>
              </a:rPr>
              <a:t>The Diocesan Gift Aid office will add your declaration immediately, on behalf of your parish, and email you a confirmation.</a:t>
            </a:r>
            <a:endParaRPr lang="en-GB" sz="1100" b="1"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r>
              <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rPr>
              <a:t>Going to Hospital? </a:t>
            </a:r>
            <a:r>
              <a:rPr lang="en-US" sz="950" kern="100" dirty="0">
                <a:solidFill>
                  <a:prstClr val="black"/>
                </a:solidFill>
                <a:latin typeface="Arial Narrow" panose="020B0606020202030204" pitchFamily="34" charset="0"/>
                <a:ea typeface="Times New Roman" panose="02020603050405020304" pitchFamily="18" charset="0"/>
                <a:cs typeface="Tahoma" panose="020B0604030504040204" pitchFamily="34" charset="0"/>
              </a:rPr>
              <a:t>In light of data protection please indicate on entering hospital that your details are to be passed to the Catholic Chaplain </a:t>
            </a:r>
            <a:r>
              <a:rPr lang="en-US" sz="950" b="1" kern="100" dirty="0">
                <a:solidFill>
                  <a:prstClr val="black"/>
                </a:solidFill>
                <a:latin typeface="Arial Narrow" panose="020B0606020202030204" pitchFamily="34" charset="0"/>
                <a:ea typeface="Times New Roman" panose="02020603050405020304" pitchFamily="18" charset="0"/>
                <a:cs typeface="Tahoma" panose="020B0604030504040204" pitchFamily="34" charset="0"/>
              </a:rPr>
              <a:t>and</a:t>
            </a:r>
            <a:r>
              <a:rPr lang="en-US" sz="950" kern="100" dirty="0">
                <a:solidFill>
                  <a:prstClr val="black"/>
                </a:solidFill>
                <a:latin typeface="Arial Narrow" panose="020B0606020202030204" pitchFamily="34" charset="0"/>
                <a:ea typeface="Times New Roman" panose="02020603050405020304" pitchFamily="18" charset="0"/>
                <a:cs typeface="Tahoma" panose="020B0604030504040204" pitchFamily="34" charset="0"/>
              </a:rPr>
              <a:t> please ask the Catholic Chaplain to visit you.</a:t>
            </a:r>
          </a:p>
          <a:p>
            <a:pPr lvl="0" algn="just"/>
            <a:r>
              <a:rPr lang="en-US" sz="1100" b="1" kern="100" dirty="0">
                <a:solidFill>
                  <a:prstClr val="black"/>
                </a:solidFill>
                <a:latin typeface="Tahoma" panose="020B0604030504040204" pitchFamily="34" charset="0"/>
                <a:ea typeface="Times New Roman" panose="02020603050405020304" pitchFamily="18" charset="0"/>
                <a:cs typeface="Times New Roman" panose="02020603050405020304" pitchFamily="18" charset="0"/>
              </a:rPr>
              <a:t>Manna Food Bank </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You are invited to drop items of non-perishable food </a:t>
            </a:r>
            <a:r>
              <a:rPr lang="en-US" sz="950" b="1" kern="100" dirty="0">
                <a:solidFill>
                  <a:prstClr val="black"/>
                </a:solidFill>
                <a:latin typeface="Arial Narrow" panose="020B0606020202030204" pitchFamily="34" charset="0"/>
                <a:ea typeface="Tahoma" panose="020B0604030504040204" pitchFamily="34" charset="0"/>
                <a:cs typeface="Tahoma" panose="020B0604030504040204" pitchFamily="34" charset="0"/>
              </a:rPr>
              <a:t>in the church when open </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to support our local foodbank. </a:t>
            </a:r>
          </a:p>
          <a:p>
            <a:pPr lvl="0" algn="just"/>
            <a:r>
              <a:rPr lang="en-GB" sz="1100" b="1" dirty="0">
                <a:solidFill>
                  <a:prstClr val="black"/>
                </a:solidFill>
                <a:latin typeface="Tahoma" panose="020B0604030504040204" pitchFamily="34" charset="0"/>
                <a:ea typeface="Tahoma" panose="020B0604030504040204" pitchFamily="34" charset="0"/>
                <a:cs typeface="Tahoma" panose="020B0604030504040204" pitchFamily="34" charset="0"/>
              </a:rPr>
              <a:t>Last weekend’s collection</a:t>
            </a:r>
          </a:p>
          <a:p>
            <a:pPr lvl="0" algn="just"/>
            <a:r>
              <a:rPr lang="en-GB" sz="950" dirty="0">
                <a:solidFill>
                  <a:prstClr val="black"/>
                </a:solidFill>
                <a:latin typeface="Arial Narrow" panose="020B0606020202030204" pitchFamily="34" charset="0"/>
                <a:ea typeface="Tahoma" panose="020B0604030504040204" pitchFamily="34" charset="0"/>
                <a:cs typeface="Tahoma" panose="020B0604030504040204" pitchFamily="34" charset="0"/>
              </a:rPr>
              <a:t>Loose: £774, Envelopes: £160, Standing orders average about £750 a week. This is a very generous situation – thank you for all your support.</a:t>
            </a:r>
          </a:p>
          <a:p>
            <a:pPr lvl="0" algn="just"/>
            <a:r>
              <a:rPr lang="en-GB" sz="1050" b="1" kern="100" dirty="0">
                <a:solidFill>
                  <a:prstClr val="black"/>
                </a:solidFill>
                <a:latin typeface="Tahoma" panose="020B0604030504040204" pitchFamily="34" charset="0"/>
                <a:ea typeface="Tahoma" panose="020B0604030504040204" pitchFamily="34" charset="0"/>
                <a:cs typeface="Tahoma" panose="020B0604030504040204" pitchFamily="34" charset="0"/>
              </a:rPr>
              <a:t>Homes for Ukraine</a:t>
            </a:r>
          </a:p>
          <a:p>
            <a:pPr lvl="0" algn="just"/>
            <a:r>
              <a:rPr lang="en-GB" sz="950" b="1" kern="100" dirty="0">
                <a:solidFill>
                  <a:prstClr val="black"/>
                </a:solidFill>
                <a:latin typeface="Arial Narrow" panose="020B0606020202030204" pitchFamily="34" charset="0"/>
                <a:ea typeface="Tahoma" panose="020B0604030504040204" pitchFamily="34" charset="0"/>
                <a:cs typeface="Tahoma" panose="020B0604030504040204" pitchFamily="34" charset="0"/>
              </a:rPr>
              <a:t>Interested in welcoming a Ukrainian Refugee family into your home?</a:t>
            </a:r>
          </a:p>
          <a:p>
            <a:pPr lvl="0" algn="just"/>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The government have launched a sponsorship scheme which allows households to welcome Ukrainian refugees into their own home or into another property that belongs to them. There are two charities that are a good first port of call for those hoping to welcome refugees. </a:t>
            </a:r>
          </a:p>
          <a:p>
            <a:pPr lvl="0" algn="just"/>
            <a:r>
              <a:rPr lang="en-GB" sz="950" b="1" kern="100" dirty="0">
                <a:solidFill>
                  <a:prstClr val="black"/>
                </a:solidFill>
                <a:latin typeface="Arial Narrow" panose="020B0606020202030204" pitchFamily="34" charset="0"/>
                <a:ea typeface="Tahoma" panose="020B0604030504040204" pitchFamily="34" charset="0"/>
                <a:cs typeface="Tahoma" panose="020B0604030504040204" pitchFamily="34" charset="0"/>
              </a:rPr>
              <a:t>Reset UK </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will match UK hosts with Ukrainian families. Go to </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hlinkClick r:id="rId7">
                  <a:extLst>
                    <a:ext uri="{A12FA001-AC4F-418D-AE19-62706E023703}">
                      <ahyp:hlinkClr xmlns:ahyp="http://schemas.microsoft.com/office/drawing/2018/hyperlinkcolor" val="tx"/>
                    </a:ext>
                  </a:extLst>
                </a:hlinkClick>
              </a:rPr>
              <a:t>https://resetuk.org/about/ukraine</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 to find out more.</a:t>
            </a:r>
          </a:p>
          <a:p>
            <a:pPr lvl="0" algn="just"/>
            <a:r>
              <a:rPr lang="en-GB" sz="950" b="1" kern="100" dirty="0">
                <a:solidFill>
                  <a:prstClr val="black"/>
                </a:solidFill>
                <a:latin typeface="Arial Narrow" panose="020B0606020202030204" pitchFamily="34" charset="0"/>
                <a:ea typeface="Tahoma" panose="020B0604030504040204" pitchFamily="34" charset="0"/>
                <a:cs typeface="Tahoma" panose="020B0604030504040204" pitchFamily="34" charset="0"/>
              </a:rPr>
              <a:t>Sanctuary Foundation </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works with Reset UK, and you can go to </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hlinkClick r:id="rId8">
                  <a:extLst>
                    <a:ext uri="{A12FA001-AC4F-418D-AE19-62706E023703}">
                      <ahyp:hlinkClr xmlns:ahyp="http://schemas.microsoft.com/office/drawing/2018/hyperlinkcolor" val="tx"/>
                    </a:ext>
                  </a:extLst>
                </a:hlinkClick>
              </a:rPr>
              <a:t>https://www.sanctuaryfoundation.org.uk/</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 to find out more.</a:t>
            </a:r>
          </a:p>
          <a:p>
            <a:pPr algn="just"/>
            <a:endParaRPr lang="en-US" sz="950" kern="100" dirty="0">
              <a:solidFill>
                <a:prstClr val="black"/>
              </a:solidFill>
              <a:latin typeface="Arial Narrow" panose="020B0606020202030204" pitchFamily="34" charset="0"/>
              <a:ea typeface="Times New Roman" panose="02020603050405020304" pitchFamily="18" charset="0"/>
              <a:cs typeface="Tahoma" panose="020B0604030504040204" pitchFamily="34" charset="0"/>
            </a:endParaRPr>
          </a:p>
          <a:p>
            <a:pPr lvl="0" algn="just"/>
            <a:endParaRPr lang="en-US" sz="950" kern="100" dirty="0">
              <a:solidFill>
                <a:prstClr val="black"/>
              </a:solidFill>
              <a:latin typeface="Arial Narrow" panose="020B0606020202030204" pitchFamily="34" charset="0"/>
              <a:ea typeface="Times New Roman" panose="02020603050405020304" pitchFamily="18" charset="0"/>
              <a:cs typeface="Tahoma" panose="020B0604030504040204" pitchFamily="34" charset="0"/>
            </a:endParaRPr>
          </a:p>
          <a:p>
            <a:pPr lvl="0" algn="just"/>
            <a:r>
              <a:rPr lang="en-US" sz="950" kern="100" dirty="0">
                <a:solidFill>
                  <a:prstClr val="black"/>
                </a:solidFill>
                <a:latin typeface="Arial Narrow" panose="020B0606020202030204" pitchFamily="34" charset="0"/>
                <a:ea typeface="Times New Roman" panose="02020603050405020304" pitchFamily="18" charset="0"/>
                <a:cs typeface="Tahoma" panose="020B0604030504040204" pitchFamily="34" charset="0"/>
              </a:rPr>
              <a:t>.</a:t>
            </a:r>
          </a:p>
          <a:p>
            <a:pPr lvl="0" algn="just"/>
            <a:endParaRPr lang="en-US" sz="1100" b="1" kern="100" dirty="0">
              <a:solidFill>
                <a:prstClr val="black"/>
              </a:solidFill>
              <a:latin typeface="Tahoma" panose="020B0604030504040204" pitchFamily="34" charset="0"/>
              <a:ea typeface="Times New Roman" panose="02020603050405020304" pitchFamily="18" charset="0"/>
              <a:cs typeface="Times New Roman" panose="02020603050405020304" pitchFamily="18" charset="0"/>
            </a:endParaRPr>
          </a:p>
          <a:p>
            <a:pPr lvl="0" algn="just"/>
            <a:endParaRPr lang="en-US" sz="1100" b="1" kern="100" dirty="0">
              <a:solidFill>
                <a:prstClr val="black"/>
              </a:solidFill>
              <a:latin typeface="Tahoma" panose="020B0604030504040204" pitchFamily="34" charset="0"/>
              <a:ea typeface="Times New Roman" panose="02020603050405020304" pitchFamily="18" charset="0"/>
              <a:cs typeface="Times New Roman" panose="02020603050405020304" pitchFamily="18" charset="0"/>
            </a:endParaRPr>
          </a:p>
          <a:p>
            <a:pPr lvl="0" algn="just"/>
            <a:endParaRPr lang="en-GB" sz="1100" b="1"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r>
              <a:rPr lang="en-GB" sz="1100" b="1" dirty="0">
                <a:solidFill>
                  <a:prstClr val="black"/>
                </a:solidFill>
                <a:latin typeface="Tahoma" panose="020B0604030504040204" pitchFamily="34" charset="0"/>
                <a:ea typeface="Tahoma" panose="020B0604030504040204" pitchFamily="34" charset="0"/>
                <a:cs typeface="Tahoma" panose="020B0604030504040204" pitchFamily="34" charset="0"/>
              </a:rPr>
              <a:t>Supporting the parish </a:t>
            </a:r>
          </a:p>
          <a:p>
            <a:pPr lvl="0" algn="just"/>
            <a:r>
              <a:rPr lang="en-GB" sz="950" dirty="0">
                <a:solidFill>
                  <a:prstClr val="black"/>
                </a:solidFill>
                <a:latin typeface="Arial Narrow" panose="020B0606020202030204" pitchFamily="34" charset="0"/>
                <a:ea typeface="Tahoma" panose="020B0604030504040204" pitchFamily="34" charset="0"/>
                <a:cs typeface="Tahoma" panose="020B0604030504040204" pitchFamily="34" charset="0"/>
              </a:rPr>
              <a:t>Our parish relies entirely on the support of its members. It really helps if you </a:t>
            </a:r>
            <a:r>
              <a:rPr lang="en-GB" sz="950" dirty="0">
                <a:solidFill>
                  <a:prstClr val="black"/>
                </a:solidFill>
                <a:latin typeface="Arial Narrow" panose="020B0606020202030204" pitchFamily="34" charset="0"/>
                <a:ea typeface="Calibri" panose="020F0502020204030204" pitchFamily="34" charset="0"/>
              </a:rPr>
              <a:t>donate by standing order or direct bank payment – as this minimises cash handling. The parish’s bank details are as follows:</a:t>
            </a:r>
          </a:p>
          <a:p>
            <a:pPr lvl="0" algn="just"/>
            <a:r>
              <a:rPr lang="en-GB" sz="950" b="1" dirty="0">
                <a:solidFill>
                  <a:prstClr val="black"/>
                </a:solidFill>
                <a:latin typeface="Arial Narrow" panose="020B0606020202030204" pitchFamily="34" charset="0"/>
                <a:ea typeface="Calibri" panose="020F0502020204030204" pitchFamily="34" charset="0"/>
              </a:rPr>
              <a:t>Sort code: 40-05-20  Account number: 41096168  Bank: HSBC</a:t>
            </a:r>
          </a:p>
          <a:p>
            <a:pPr lvl="0" algn="just"/>
            <a:r>
              <a:rPr lang="en-GB" sz="950" b="1" dirty="0">
                <a:solidFill>
                  <a:prstClr val="black"/>
                </a:solidFill>
                <a:latin typeface="Arial Narrow" panose="020B0606020202030204" pitchFamily="34" charset="0"/>
                <a:ea typeface="Calibri" panose="020F0502020204030204" pitchFamily="34" charset="0"/>
              </a:rPr>
              <a:t>Account name: WRCDT Staines-upon-Thames</a:t>
            </a:r>
          </a:p>
          <a:p>
            <a:pPr lvl="0"/>
            <a:r>
              <a:rPr lang="en-GB" sz="950" dirty="0">
                <a:solidFill>
                  <a:prstClr val="black"/>
                </a:solidFill>
                <a:latin typeface="Arial Narrow" panose="020B0606020202030204" pitchFamily="34" charset="0"/>
                <a:ea typeface="Calibri" panose="020F0502020204030204" pitchFamily="34" charset="0"/>
              </a:rPr>
              <a:t>If you’re a taxpayer, why not Gift Aid your donation? The government will top up your gift by 25%, meaning a £20 offering becomes £25, at no cost to you. To do this, send an email to </a:t>
            </a:r>
            <a:r>
              <a:rPr lang="en-GB" sz="950" u="sng" dirty="0">
                <a:solidFill>
                  <a:prstClr val="black"/>
                </a:solidFill>
                <a:latin typeface="Arial Narrow" panose="020B0606020202030204" pitchFamily="34" charset="0"/>
                <a:ea typeface="Calibri" panose="020F0502020204030204" pitchFamily="34" charset="0"/>
                <a:hlinkClick r:id="rId6"/>
              </a:rPr>
              <a:t>giftaid@rcdow.org.uk</a:t>
            </a:r>
            <a:r>
              <a:rPr lang="en-GB" sz="950" dirty="0">
                <a:solidFill>
                  <a:prstClr val="black"/>
                </a:solidFill>
                <a:latin typeface="Arial Narrow" panose="020B0606020202030204" pitchFamily="34" charset="0"/>
                <a:ea typeface="Calibri" panose="020F0502020204030204" pitchFamily="34" charset="0"/>
              </a:rPr>
              <a:t> with the following info:</a:t>
            </a:r>
          </a:p>
          <a:p>
            <a:pPr marL="228600" lvl="0" indent="-228600" algn="just">
              <a:buFont typeface="+mj-lt"/>
              <a:buAutoNum type="arabicPeriod"/>
            </a:pPr>
            <a:r>
              <a:rPr lang="en-GB" sz="950" dirty="0">
                <a:solidFill>
                  <a:prstClr val="black"/>
                </a:solidFill>
                <a:latin typeface="Arial Narrow" panose="020B0606020202030204" pitchFamily="34" charset="0"/>
                <a:ea typeface="Calibri" panose="020F0502020204030204" pitchFamily="34" charset="0"/>
              </a:rPr>
              <a:t>Your parish name (Our Lady of the Rosary, Staines)</a:t>
            </a:r>
          </a:p>
          <a:p>
            <a:pPr marL="228600" lvl="0" indent="-228600" algn="just">
              <a:buFont typeface="+mj-lt"/>
              <a:buAutoNum type="arabicPeriod"/>
            </a:pPr>
            <a:r>
              <a:rPr lang="en-GB" sz="950" dirty="0">
                <a:solidFill>
                  <a:prstClr val="black"/>
                </a:solidFill>
                <a:latin typeface="Arial Narrow" panose="020B0606020202030204" pitchFamily="34" charset="0"/>
                <a:ea typeface="Calibri" panose="020F0502020204030204" pitchFamily="34" charset="0"/>
              </a:rPr>
              <a:t>Your title, first name and surname    </a:t>
            </a:r>
          </a:p>
          <a:p>
            <a:pPr marL="228600" lvl="0" indent="-228600" algn="just">
              <a:buFont typeface="+mj-lt"/>
              <a:buAutoNum type="arabicPeriod"/>
            </a:pPr>
            <a:r>
              <a:rPr lang="en-GB" sz="950" dirty="0">
                <a:solidFill>
                  <a:prstClr val="black"/>
                </a:solidFill>
                <a:latin typeface="Arial Narrow" panose="020B0606020202030204" pitchFamily="34" charset="0"/>
                <a:ea typeface="Calibri" panose="020F0502020204030204" pitchFamily="34" charset="0"/>
              </a:rPr>
              <a:t>Your address and postcode</a:t>
            </a:r>
          </a:p>
          <a:p>
            <a:pPr marL="228600" lvl="0" indent="-228600" algn="just">
              <a:buFont typeface="+mj-lt"/>
              <a:buAutoNum type="arabicPeriod"/>
            </a:pPr>
            <a:r>
              <a:rPr lang="en-GB" sz="950" dirty="0">
                <a:solidFill>
                  <a:prstClr val="black"/>
                </a:solidFill>
                <a:latin typeface="Arial Narrow" panose="020B0606020202030204" pitchFamily="34" charset="0"/>
                <a:ea typeface="Calibri" panose="020F0502020204030204" pitchFamily="34" charset="0"/>
              </a:rPr>
              <a:t>The date of your gift, or start date of Standing Order   </a:t>
            </a:r>
          </a:p>
          <a:p>
            <a:pPr marL="228600" lvl="0" indent="-228600" algn="just">
              <a:buFont typeface="+mj-lt"/>
              <a:buAutoNum type="arabicPeriod"/>
            </a:pPr>
            <a:r>
              <a:rPr lang="en-GB" sz="950" dirty="0">
                <a:solidFill>
                  <a:prstClr val="black"/>
                </a:solidFill>
                <a:latin typeface="Arial Narrow" panose="020B0606020202030204" pitchFamily="34" charset="0"/>
                <a:ea typeface="Calibri" panose="020F0502020204030204" pitchFamily="34" charset="0"/>
              </a:rPr>
              <a:t>The amount</a:t>
            </a:r>
          </a:p>
          <a:p>
            <a:pPr marL="228600" lvl="0" indent="-228600" algn="just">
              <a:buFont typeface="+mj-lt"/>
              <a:buAutoNum type="arabicPeriod"/>
            </a:pPr>
            <a:r>
              <a:rPr lang="en-GB" sz="950" dirty="0">
                <a:solidFill>
                  <a:prstClr val="black"/>
                </a:solidFill>
                <a:latin typeface="Arial Narrow" panose="020B0606020202030204" pitchFamily="34" charset="0"/>
                <a:ea typeface="Calibri" panose="020F0502020204030204" pitchFamily="34" charset="0"/>
              </a:rPr>
              <a:t>Please add the line: ‘Please Gift Aid my donations’</a:t>
            </a:r>
          </a:p>
          <a:p>
            <a:pPr lvl="0" algn="just"/>
            <a:r>
              <a:rPr lang="en-GB" sz="950" dirty="0">
                <a:solidFill>
                  <a:prstClr val="black"/>
                </a:solidFill>
                <a:latin typeface="Arial Narrow" panose="020B0606020202030204" pitchFamily="34" charset="0"/>
                <a:ea typeface="Calibri" panose="020F0502020204030204" pitchFamily="34" charset="0"/>
              </a:rPr>
              <a:t>The Diocese Gift Aid office will add your declaration immediately, on behalf of your parish, and email you a confirmation.</a:t>
            </a:r>
            <a:endParaRPr lang="en-GB" sz="950" dirty="0">
              <a:solidFill>
                <a:prstClr val="black"/>
              </a:solidFill>
              <a:latin typeface="Arial Narrow" panose="020B0606020202030204" pitchFamily="34" charset="0"/>
              <a:ea typeface="Tahoma" panose="020B0604030504040204" pitchFamily="34" charset="0"/>
              <a:cs typeface="Tahoma" panose="020B0604030504040204" pitchFamily="34" charset="0"/>
            </a:endParaRPr>
          </a:p>
          <a:p>
            <a:pPr lvl="0" algn="just"/>
            <a:r>
              <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rPr>
              <a:t>Safeguarding </a:t>
            </a:r>
            <a:r>
              <a:rPr lang="en-GB" sz="90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If you’ve any concerns or require advice regarding the safety or well-being of a child or vulnerable adult, please contact our parish safeguarding rep, Sheila Davies, on 07802 653196. You can also contact the Diocesan Safeguarding Team on 020 77989356 </a:t>
            </a:r>
            <a:r>
              <a:rPr lang="en-GB" sz="900" kern="100" dirty="0">
                <a:solidFill>
                  <a:prstClr val="black"/>
                </a:solidFill>
                <a:latin typeface="Arial Narrow" panose="020B0606020202030204" pitchFamily="34" charset="0"/>
                <a:ea typeface="Tahoma" panose="020B0604030504040204" pitchFamily="34" charset="0"/>
                <a:cs typeface="Tahoma" panose="020B0604030504040204" pitchFamily="34" charset="0"/>
                <a:hlinkClick r:id="rId5"/>
              </a:rPr>
              <a:t>safeguarding@rcdow.org.uk</a:t>
            </a:r>
            <a:r>
              <a:rPr lang="en-US" sz="900" kern="100" dirty="0">
                <a:solidFill>
                  <a:prstClr val="black"/>
                </a:solidFill>
                <a:latin typeface="Arial Narrow" panose="020B0606020202030204" pitchFamily="34" charset="0"/>
                <a:ea typeface="Times New Roman" panose="02020603050405020304" pitchFamily="18" charset="0"/>
                <a:cs typeface="Times New Roman" panose="02020603050405020304" pitchFamily="18" charset="0"/>
              </a:rPr>
              <a:t> </a:t>
            </a:r>
          </a:p>
          <a:p>
            <a:pPr lvl="0" algn="just"/>
            <a:r>
              <a:rPr lang="en-US" sz="1100" b="1" kern="100" dirty="0">
                <a:solidFill>
                  <a:prstClr val="black"/>
                </a:solidFill>
                <a:latin typeface="Tahoma" panose="020B0604030504040204" pitchFamily="34" charset="0"/>
                <a:ea typeface="Times New Roman" panose="02020603050405020304" pitchFamily="18" charset="0"/>
                <a:cs typeface="Times New Roman" panose="02020603050405020304" pitchFamily="18" charset="0"/>
              </a:rPr>
              <a:t>Manna Food Bank </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You are invited to drop items of non-perishable food </a:t>
            </a:r>
            <a:r>
              <a:rPr lang="en-US" sz="950" b="1" kern="100" dirty="0">
                <a:solidFill>
                  <a:prstClr val="black"/>
                </a:solidFill>
                <a:latin typeface="Arial Narrow" panose="020B0606020202030204" pitchFamily="34" charset="0"/>
                <a:ea typeface="Tahoma" panose="020B0604030504040204" pitchFamily="34" charset="0"/>
                <a:cs typeface="Tahoma" panose="020B0604030504040204" pitchFamily="34" charset="0"/>
              </a:rPr>
              <a:t>in the church when open </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to support our local foodbank. </a:t>
            </a:r>
            <a:endParaRPr lang="en-US" sz="1100" b="1" kern="100" dirty="0">
              <a:solidFill>
                <a:prstClr val="black"/>
              </a:solidFill>
              <a:latin typeface="Tahoma" panose="020B0604030504040204" pitchFamily="34" charset="0"/>
              <a:ea typeface="Times New Roman" panose="02020603050405020304" pitchFamily="18" charset="0"/>
              <a:cs typeface="Times New Roman" panose="02020603050405020304" pitchFamily="18" charset="0"/>
            </a:endParaRPr>
          </a:p>
          <a:p>
            <a:pPr lvl="0" algn="just"/>
            <a:r>
              <a:rPr lang="en-GB" sz="1100" b="1" kern="100" dirty="0">
                <a:solidFill>
                  <a:prstClr val="black"/>
                </a:solidFill>
                <a:latin typeface="Tahoma" panose="020B0604030504040204" pitchFamily="34" charset="0"/>
                <a:ea typeface="Times New Roman" panose="02020603050405020304" pitchFamily="18" charset="0"/>
                <a:cs typeface="Times New Roman" panose="02020603050405020304" pitchFamily="18" charset="0"/>
              </a:rPr>
              <a:t>Baptisms </a:t>
            </a:r>
            <a:r>
              <a:rPr lang="en-GB" sz="950" kern="100" dirty="0">
                <a:solidFill>
                  <a:prstClr val="black"/>
                </a:solidFill>
                <a:latin typeface="Arial Narrow" panose="020B0606020202030204" pitchFamily="34" charset="0"/>
                <a:ea typeface="Times New Roman" panose="02020603050405020304" pitchFamily="18" charset="0"/>
                <a:cs typeface="Times New Roman" panose="02020603050405020304" pitchFamily="18" charset="0"/>
              </a:rPr>
              <a:t>If you have an unbaptised baby (or are expecting one), please introduce yourself &amp; your child, either after Mass or over the phone, and we can talk about next steps. Currently there is no numbers limit for Baptisms – but ‘around 30’ is a good number to base things around.</a:t>
            </a:r>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r>
              <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rPr>
              <a:t>Going to Hospital? </a:t>
            </a:r>
            <a:r>
              <a:rPr lang="en-US" sz="950" kern="100" dirty="0">
                <a:solidFill>
                  <a:prstClr val="black"/>
                </a:solidFill>
                <a:latin typeface="Arial Narrow" panose="020B0606020202030204" pitchFamily="34" charset="0"/>
                <a:ea typeface="Times New Roman" panose="02020603050405020304" pitchFamily="18" charset="0"/>
                <a:cs typeface="Tahoma" panose="020B0604030504040204" pitchFamily="34" charset="0"/>
              </a:rPr>
              <a:t>In light of data protection please indicate on entering hospital that your details are to be passed to the Catholic Chaplain </a:t>
            </a:r>
            <a:r>
              <a:rPr lang="en-US" sz="950" b="1" kern="100" dirty="0">
                <a:solidFill>
                  <a:prstClr val="black"/>
                </a:solidFill>
                <a:latin typeface="Arial Narrow" panose="020B0606020202030204" pitchFamily="34" charset="0"/>
                <a:ea typeface="Times New Roman" panose="02020603050405020304" pitchFamily="18" charset="0"/>
                <a:cs typeface="Tahoma" panose="020B0604030504040204" pitchFamily="34" charset="0"/>
              </a:rPr>
              <a:t>and</a:t>
            </a:r>
            <a:r>
              <a:rPr lang="en-US" sz="950" kern="100" dirty="0">
                <a:solidFill>
                  <a:prstClr val="black"/>
                </a:solidFill>
                <a:latin typeface="Arial Narrow" panose="020B0606020202030204" pitchFamily="34" charset="0"/>
                <a:ea typeface="Times New Roman" panose="02020603050405020304" pitchFamily="18" charset="0"/>
                <a:cs typeface="Tahoma" panose="020B0604030504040204" pitchFamily="34" charset="0"/>
              </a:rPr>
              <a:t> please ask the Catholic Chaplain to visit you.</a:t>
            </a: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r>
              <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rPr>
              <a:t>  </a:t>
            </a: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r>
              <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rPr>
              <a:t>Parish Patio safety advice </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sym typeface="Wingdings" panose="05000000000000000000" pitchFamily="2" charset="2"/>
              </a:rPr>
              <a:t></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Beware that the gate to the car park isn’t always locked. </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sym typeface="Wingdings" panose="05000000000000000000" pitchFamily="2" charset="2"/>
              </a:rPr>
              <a:t></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The play equipment is for small (infant) children only. </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sym typeface="Wingdings" panose="05000000000000000000" pitchFamily="2" charset="2"/>
              </a:rPr>
              <a:t></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Children should never go on the roof of the Wendy house </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sym typeface="Wingdings" panose="05000000000000000000" pitchFamily="2" charset="2"/>
              </a:rPr>
              <a:t></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Ride-on toys must be kept at the far end (out of the way of the tea table) </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sym typeface="Wingdings" panose="05000000000000000000" pitchFamily="2" charset="2"/>
              </a:rPr>
              <a:t></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Please do not run </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sym typeface="Wingdings" panose="05000000000000000000" pitchFamily="2" charset="2"/>
              </a:rPr>
              <a:t></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Take care with and around hot drinks &amp; glassware </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sym typeface="Wingdings" panose="05000000000000000000" pitchFamily="2" charset="2"/>
              </a:rPr>
              <a:t></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All accidents should be reported – ask for a report form </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sym typeface="Wingdings" panose="05000000000000000000" pitchFamily="2" charset="2"/>
              </a:rPr>
              <a:t></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Children should be supervised by parents at all times </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sym typeface="Wingdings" panose="05000000000000000000" pitchFamily="2" charset="2"/>
              </a:rPr>
              <a:t>Intervene/report if you see unsafe use/</a:t>
            </a:r>
            <a:r>
              <a:rPr lang="en-US" sz="950" kern="100" dirty="0" err="1">
                <a:solidFill>
                  <a:prstClr val="black"/>
                </a:solidFill>
                <a:latin typeface="Arial Narrow" panose="020B0606020202030204" pitchFamily="34" charset="0"/>
                <a:ea typeface="Tahoma" panose="020B0604030504040204" pitchFamily="34" charset="0"/>
                <a:cs typeface="Tahoma" panose="020B0604030504040204" pitchFamily="34" charset="0"/>
                <a:sym typeface="Wingdings" panose="05000000000000000000" pitchFamily="2" charset="2"/>
              </a:rPr>
              <a:t>behaviour</a:t>
            </a:r>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r>
              <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rPr>
              <a:t> </a:t>
            </a: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r>
              <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rPr>
              <a:t>Hurt by Abuse? </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If you or someone you know experienced abuse within the Church, contact the diocesan safeguarding team, Eva Edohen or Fr. Jeremy </a:t>
            </a:r>
            <a:r>
              <a:rPr lang="en-GB" sz="950" kern="100" dirty="0" err="1">
                <a:solidFill>
                  <a:prstClr val="black"/>
                </a:solidFill>
                <a:latin typeface="Arial Narrow" panose="020B0606020202030204" pitchFamily="34" charset="0"/>
                <a:ea typeface="Tahoma" panose="020B0604030504040204" pitchFamily="34" charset="0"/>
                <a:cs typeface="Tahoma" panose="020B0604030504040204" pitchFamily="34" charset="0"/>
              </a:rPr>
              <a:t>Trood</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 on 020 77989356 or </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hlinkClick r:id="rId5"/>
              </a:rPr>
              <a:t>safeguarding@rcdow.org.uk</a:t>
            </a:r>
            <a:endPar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endParaRPr>
          </a:p>
          <a:p>
            <a:pPr lvl="0" algn="just"/>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Alternatively, the following contacts are also available:</a:t>
            </a:r>
          </a:p>
          <a:p>
            <a:pPr lvl="0" algn="just"/>
            <a:r>
              <a:rPr lang="en-GB" sz="950" u="sng" kern="100" dirty="0">
                <a:solidFill>
                  <a:prstClr val="black"/>
                </a:solidFill>
                <a:latin typeface="Arial Narrow" panose="020B0606020202030204" pitchFamily="34" charset="0"/>
                <a:ea typeface="Tahoma" panose="020B0604030504040204" pitchFamily="34" charset="0"/>
                <a:cs typeface="Tahoma" panose="020B0604030504040204" pitchFamily="34" charset="0"/>
              </a:rPr>
              <a:t>The Survivors Trust</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  01788 550554    </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hlinkClick r:id="rId9"/>
              </a:rPr>
              <a:t>www.thesurvivorstrust.org</a:t>
            </a:r>
            <a:endPar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endParaRPr>
          </a:p>
          <a:p>
            <a:pPr lvl="0" algn="just"/>
            <a:r>
              <a:rPr lang="en-GB" sz="950" u="sng" kern="100" dirty="0">
                <a:solidFill>
                  <a:prstClr val="black"/>
                </a:solidFill>
                <a:latin typeface="Arial Narrow" panose="020B0606020202030204" pitchFamily="34" charset="0"/>
                <a:ea typeface="Tahoma" panose="020B0604030504040204" pitchFamily="34" charset="0"/>
                <a:cs typeface="Tahoma" panose="020B0604030504040204" pitchFamily="34" charset="0"/>
              </a:rPr>
              <a:t>One in Four</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 020 8697 2112  </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hlinkClick r:id="rId10"/>
              </a:rPr>
              <a:t>admin@oneinfour.org.uk</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 </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hlinkClick r:id="rId11"/>
              </a:rPr>
              <a:t>www.oneinfour.org.uk</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 </a:t>
            </a:r>
          </a:p>
          <a:p>
            <a:pPr lvl="0" algn="just"/>
            <a:r>
              <a:rPr lang="en-GB" sz="950" u="sng" kern="100" dirty="0">
                <a:solidFill>
                  <a:prstClr val="black"/>
                </a:solidFill>
                <a:latin typeface="Arial Narrow" panose="020B0606020202030204" pitchFamily="34" charset="0"/>
                <a:ea typeface="Tahoma" panose="020B0604030504040204" pitchFamily="34" charset="0"/>
                <a:cs typeface="Tahoma" panose="020B0604030504040204" pitchFamily="34" charset="0"/>
              </a:rPr>
              <a:t>NAPAC</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 (National Association for People Abused in Childhood)</a:t>
            </a:r>
          </a:p>
          <a:p>
            <a:pPr lvl="0" algn="just"/>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0800 085 3330 / 08088010331   </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hlinkClick r:id="rId12"/>
              </a:rPr>
              <a:t>www.napac.org.uk</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  </a:t>
            </a:r>
          </a:p>
          <a:p>
            <a:pPr lvl="0" algn="just"/>
            <a:endParaRPr lang="en-US" sz="950" b="1" kern="100" dirty="0">
              <a:solidFill>
                <a:prstClr val="black"/>
              </a:solidFill>
              <a:latin typeface="Tahoma" panose="020B0604030504040204" pitchFamily="34" charset="0"/>
              <a:ea typeface="Tahoma" panose="020B0604030504040204" pitchFamily="34" charset="0"/>
              <a:cs typeface="Times New Roman" panose="02020603050405020304" pitchFamily="18" charset="0"/>
            </a:endParaRPr>
          </a:p>
          <a:p>
            <a:pPr lvl="0" algn="just"/>
            <a:endParaRPr lang="en-US" sz="1100" b="1" kern="100" dirty="0">
              <a:solidFill>
                <a:prstClr val="black"/>
              </a:solidFill>
              <a:latin typeface="Tahoma" panose="020B0604030504040204" pitchFamily="34" charset="0"/>
              <a:ea typeface="Times New Roman" panose="02020603050405020304" pitchFamily="18" charset="0"/>
              <a:cs typeface="Times New Roman" panose="02020603050405020304" pitchFamily="18" charset="0"/>
            </a:endParaRPr>
          </a:p>
          <a:p>
            <a:pPr lvl="0" algn="just"/>
            <a:endParaRPr lang="en-US" sz="1100" b="1" kern="100" dirty="0">
              <a:solidFill>
                <a:prstClr val="black"/>
              </a:solidFill>
              <a:latin typeface="Tahoma" panose="020B0604030504040204" pitchFamily="34" charset="0"/>
              <a:ea typeface="Times New Roman" panose="02020603050405020304" pitchFamily="18" charset="0"/>
              <a:cs typeface="Times New Roman" panose="02020603050405020304" pitchFamily="18" charset="0"/>
            </a:endParaRPr>
          </a:p>
          <a:p>
            <a:pPr lvl="0" algn="just"/>
            <a:endParaRPr lang="en-US" sz="950" b="1" kern="100" dirty="0">
              <a:solidFill>
                <a:prstClr val="black"/>
              </a:solidFill>
              <a:latin typeface="Arial Narrow" panose="020B0606020202030204" pitchFamily="34" charset="0"/>
              <a:ea typeface="Tahoma" panose="020B0604030504040204" pitchFamily="34" charset="0"/>
              <a:cs typeface="Tahoma" panose="020B0604030504040204" pitchFamily="34" charset="0"/>
            </a:endParaRPr>
          </a:p>
          <a:p>
            <a:pPr lvl="0" algn="just"/>
            <a:endParaRPr lang="en-GB" sz="950"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950"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950"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950"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950"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950"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950"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950"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950"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950"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950"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950"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Box 3"/>
          <p:cNvSpPr txBox="1"/>
          <p:nvPr/>
        </p:nvSpPr>
        <p:spPr>
          <a:xfrm>
            <a:off x="256436" y="1004455"/>
            <a:ext cx="3586797" cy="9552509"/>
          </a:xfrm>
          <a:prstGeom prst="rect">
            <a:avLst/>
          </a:prstGeom>
          <a:noFill/>
          <a:ln>
            <a:noFill/>
          </a:ln>
        </p:spPr>
        <p:txBody>
          <a:bodyPr wrap="square" rtlCol="0">
            <a:noAutofit/>
          </a:bodyPr>
          <a:lstStyle/>
          <a:p>
            <a:pPr lvl="0" algn="just"/>
            <a:r>
              <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rPr>
              <a:t>Outdoor Mass &amp; Platinum Picnic – Sun 12</a:t>
            </a:r>
            <a:r>
              <a:rPr lang="en-GB" sz="1100" b="1" kern="100" baseline="30000" dirty="0">
                <a:solidFill>
                  <a:prstClr val="black"/>
                </a:solidFill>
                <a:latin typeface="Tahoma" panose="020B0604030504040204" pitchFamily="34" charset="0"/>
                <a:ea typeface="Tahoma" panose="020B0604030504040204" pitchFamily="34" charset="0"/>
                <a:cs typeface="Tahoma" panose="020B0604030504040204" pitchFamily="34" charset="0"/>
              </a:rPr>
              <a:t>th</a:t>
            </a:r>
            <a:r>
              <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rPr>
              <a:t> June</a:t>
            </a:r>
          </a:p>
          <a:p>
            <a:pPr lvl="0" algn="just"/>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On Sunday 12</a:t>
            </a:r>
            <a:r>
              <a:rPr lang="en-GB" sz="950" kern="100" baseline="30000" dirty="0">
                <a:solidFill>
                  <a:prstClr val="black"/>
                </a:solidFill>
                <a:latin typeface="Arial Narrow" panose="020B0606020202030204" pitchFamily="34" charset="0"/>
                <a:ea typeface="Tahoma" panose="020B0604030504040204" pitchFamily="34" charset="0"/>
                <a:cs typeface="Tahoma" panose="020B0604030504040204" pitchFamily="34" charset="0"/>
              </a:rPr>
              <a:t>th</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 June, as part of our Jubilee celebrations, we plan to celebrate the 11.00 Mass outdoors, followed by a ‘platinum’ parish picnic. Mass will take place at Our Lady of the Rosary School and is open to literally everyone. Although chairs will be available, we encourage those who can to bring your own picnic furniture (folding chairs, blankets)  and to use them for the Mass. You might also want to bring an umbrella…</a:t>
            </a:r>
          </a:p>
          <a:p>
            <a:pPr lvl="0" algn="just"/>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The ‘VIPs’ of this celebration will be our First Holy Communion children, who will wear their outfits and take part in a procession from church to school. Further details will be advised shortly. </a:t>
            </a:r>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r>
              <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rPr>
              <a:t>Do you know of any Ukraine Refugees in the local area? </a:t>
            </a:r>
            <a:r>
              <a:rPr lang="en-GB" sz="950" kern="100" dirty="0">
                <a:solidFill>
                  <a:prstClr val="black"/>
                </a:solidFill>
                <a:latin typeface="Arial Narrow" panose="020B0606020202030204" pitchFamily="34" charset="0"/>
                <a:ea typeface="Tahoma" panose="020B0604030504040204" pitchFamily="34" charset="0"/>
                <a:cs typeface="Arial" panose="020B0604020202020204" pitchFamily="34" charset="0"/>
              </a:rPr>
              <a:t>Official figures indicate that visas have been issued for 75 Ukrainian citizens who are due to  move into homes within Spelthorne. As a Catholic community with a strong links to central and eastern European we’re in an ideal position to offer support and social opportunities to our Ukrainian brothers and sisters – if we can establish contact. Please help us make the first move by letting me (Fr. Philip) know about any Ukrainian refugees in the local area. Once we get a better idea of the situation we will then host a welcome afternoon with a view to facilitating something more ongoing. </a:t>
            </a:r>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r>
              <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rPr>
              <a:t>Current </a:t>
            </a:r>
            <a:r>
              <a:rPr lang="en-GB" sz="1100" b="1" kern="100" dirty="0" err="1">
                <a:solidFill>
                  <a:prstClr val="black"/>
                </a:solidFill>
                <a:latin typeface="Tahoma" panose="020B0604030504040204" pitchFamily="34" charset="0"/>
                <a:ea typeface="Tahoma" panose="020B0604030504040204" pitchFamily="34" charset="0"/>
                <a:cs typeface="Tahoma" panose="020B0604030504040204" pitchFamily="34" charset="0"/>
              </a:rPr>
              <a:t>Covid</a:t>
            </a:r>
            <a:r>
              <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rPr>
              <a:t> Precautions</a:t>
            </a:r>
          </a:p>
          <a:p>
            <a:pPr lvl="0" algn="just"/>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While it is no longer required to wear a mask or to practise social distancing, there are some precautions still in place, namely:</a:t>
            </a:r>
          </a:p>
          <a:p>
            <a:pPr marL="171450" lvl="0" indent="-171450" algn="just">
              <a:buFont typeface="Arial" panose="020B0604020202020204" pitchFamily="34" charset="0"/>
              <a:buChar char="•"/>
            </a:pP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Use alcohol gel on entry to the building</a:t>
            </a:r>
          </a:p>
          <a:p>
            <a:pPr marL="171450" lvl="0" indent="-171450" algn="just">
              <a:buFont typeface="Arial" panose="020B0604020202020204" pitchFamily="34" charset="0"/>
              <a:buChar char="•"/>
            </a:pP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Stewards will continue to allocate seating. Please sit where they ask.</a:t>
            </a:r>
          </a:p>
          <a:p>
            <a:pPr marL="171450" lvl="0" indent="-171450" algn="just">
              <a:buFont typeface="Arial" panose="020B0604020202020204" pitchFamily="34" charset="0"/>
              <a:buChar char="•"/>
            </a:pP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Holy Communion will continue to be ‘under one kind’ only - the Body of Christ. Holy Communion must also be received on the hand (not tongue).</a:t>
            </a:r>
          </a:p>
          <a:p>
            <a:pPr marL="171450" lvl="0" indent="-171450" algn="just">
              <a:buFont typeface="Arial" panose="020B0604020202020204" pitchFamily="34" charset="0"/>
              <a:buChar char="•"/>
            </a:pP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If you test positive or suspect you’ve got </a:t>
            </a:r>
            <a:r>
              <a:rPr lang="en-GB" sz="950" kern="100" dirty="0" err="1">
                <a:solidFill>
                  <a:prstClr val="black"/>
                </a:solidFill>
                <a:latin typeface="Arial Narrow" panose="020B0606020202030204" pitchFamily="34" charset="0"/>
                <a:ea typeface="Tahoma" panose="020B0604030504040204" pitchFamily="34" charset="0"/>
                <a:cs typeface="Tahoma" panose="020B0604030504040204" pitchFamily="34" charset="0"/>
              </a:rPr>
              <a:t>Covid</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 please give Mass a miss.</a:t>
            </a:r>
          </a:p>
          <a:p>
            <a:pPr marL="171450" lvl="0" indent="-171450" algn="just">
              <a:buFont typeface="Arial" panose="020B0604020202020204" pitchFamily="34" charset="0"/>
              <a:buChar char="•"/>
            </a:pP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If you have a cold or flu symptoms, please consider wearing a mask.</a:t>
            </a:r>
          </a:p>
          <a:p>
            <a:pPr marL="171450" lvl="0" indent="-171450" algn="just">
              <a:buFont typeface="Arial" panose="020B0604020202020204" pitchFamily="34" charset="0"/>
              <a:buChar char="•"/>
            </a:pP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If you would like some extra space at Mass, please tell a steward.</a:t>
            </a:r>
          </a:p>
          <a:p>
            <a:pPr marL="171450" lvl="0" indent="-171450" algn="just">
              <a:buFont typeface="Arial" panose="020B0604020202020204" pitchFamily="34" charset="0"/>
              <a:buChar char="•"/>
            </a:pP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If you would like to continue to protect yourself, we provide masks for free in the porch. For increased protection, the use of an FFP2 mask is recommended. We keep a supply of these – just ask a steward on arrival. </a:t>
            </a:r>
          </a:p>
          <a:p>
            <a:pPr lvl="0" algn="just"/>
            <a:r>
              <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rPr>
              <a:t>Confirmation </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On Saturday 18</a:t>
            </a:r>
            <a:r>
              <a:rPr lang="en-US" sz="950" kern="100" baseline="30000" dirty="0">
                <a:solidFill>
                  <a:prstClr val="black"/>
                </a:solidFill>
                <a:latin typeface="Arial Narrow" panose="020B0606020202030204" pitchFamily="34" charset="0"/>
                <a:ea typeface="Tahoma" panose="020B0604030504040204" pitchFamily="34" charset="0"/>
                <a:cs typeface="Tahoma" panose="020B0604030504040204" pitchFamily="34" charset="0"/>
              </a:rPr>
              <a:t>th</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 June, our 26 young people will be Confirmed at a special Mass. Consequently there will be no 18.30 parish evening Mass on that day. If this is your regular Mass time, you might want to remember this date and consider attending on Sunday morning instead.</a:t>
            </a:r>
          </a:p>
          <a:p>
            <a:pPr lvl="0" algn="just"/>
            <a:r>
              <a:rPr lang="en-US" sz="1100" b="1" u="sng" kern="100" dirty="0">
                <a:solidFill>
                  <a:prstClr val="black"/>
                </a:solidFill>
                <a:latin typeface="Tahoma" panose="020B0604030504040204" pitchFamily="34" charset="0"/>
                <a:ea typeface="Tahoma" panose="020B0604030504040204" pitchFamily="34" charset="0"/>
                <a:cs typeface="Tahoma" panose="020B0604030504040204" pitchFamily="34" charset="0"/>
              </a:rPr>
              <a:t>New</a:t>
            </a:r>
            <a:r>
              <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rPr>
              <a:t> Altar Servers induction 2</a:t>
            </a:r>
            <a:r>
              <a:rPr lang="en-US" sz="1100" b="1" kern="100" baseline="30000" dirty="0">
                <a:solidFill>
                  <a:prstClr val="black"/>
                </a:solidFill>
                <a:latin typeface="Tahoma" panose="020B0604030504040204" pitchFamily="34" charset="0"/>
                <a:ea typeface="Tahoma" panose="020B0604030504040204" pitchFamily="34" charset="0"/>
                <a:cs typeface="Tahoma" panose="020B0604030504040204" pitchFamily="34" charset="0"/>
              </a:rPr>
              <a:t>nd</a:t>
            </a:r>
            <a:r>
              <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rPr>
              <a:t> July</a:t>
            </a:r>
          </a:p>
          <a:p>
            <a:pPr lvl="0" algn="just"/>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Our Altar Serving ministry is open for all young people who are around 10 years old or over. If you are currently in school Year 4 or above (even if under 10) you are welcome to join our team by attending the introductory training session on Saturday 2</a:t>
            </a:r>
            <a:r>
              <a:rPr lang="en-US" sz="950" kern="100" baseline="30000" dirty="0">
                <a:solidFill>
                  <a:prstClr val="black"/>
                </a:solidFill>
                <a:latin typeface="Arial Narrow" panose="020B0606020202030204" pitchFamily="34" charset="0"/>
                <a:ea typeface="Tahoma" panose="020B0604030504040204" pitchFamily="34" charset="0"/>
                <a:cs typeface="Tahoma" panose="020B0604030504040204" pitchFamily="34" charset="0"/>
              </a:rPr>
              <a:t>nd</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 July 16.30 – 18.00. This is a long way off, but now is the time to consider whether you’d like to join up. It’s really worth becoming an Altar Server, as it is so much for interesting and enjoyable than sitting in the seats with your family!</a:t>
            </a:r>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r>
              <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rPr>
              <a:t>Parish Seaside Trip – Friday 29</a:t>
            </a:r>
            <a:r>
              <a:rPr lang="en-GB" sz="1100" b="1" kern="100" baseline="30000" dirty="0">
                <a:solidFill>
                  <a:prstClr val="black"/>
                </a:solidFill>
                <a:latin typeface="Tahoma" panose="020B0604030504040204" pitchFamily="34" charset="0"/>
                <a:ea typeface="Tahoma" panose="020B0604030504040204" pitchFamily="34" charset="0"/>
                <a:cs typeface="Tahoma" panose="020B0604030504040204" pitchFamily="34" charset="0"/>
              </a:rPr>
              <a:t>th</a:t>
            </a:r>
            <a:r>
              <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rPr>
              <a:t> July </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We are taking our annual parish seaside trip to Littlehampton. We will travel by train and enjoy a day relaxing on the pristine white sands and in the turquoise water of this most exquisite of seaside resorts. Bookings will be taken nearer the time, but right now simply put the date in your diary. </a:t>
            </a:r>
          </a:p>
          <a:p>
            <a:pPr lvl="0" algn="just"/>
            <a:r>
              <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rPr>
              <a:t>The end of Night Prayer </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Since the announcement of the first lockdown in March 2020, we have as a parish celebrated online Night Prayer on Facebook most nights at 21.00. Initially the idea was to have it every night until we were allowed to once again open our doors, in order to create a place of togetherness and prayer in the midst of a novel and uncertain time. As it turned out, Night Prayer continued even longer than that first lockdown, outlasting all </a:t>
            </a:r>
            <a:r>
              <a:rPr lang="en-GB" sz="950" kern="100" dirty="0" err="1">
                <a:solidFill>
                  <a:prstClr val="black"/>
                </a:solidFill>
                <a:latin typeface="Arial Narrow" panose="020B0606020202030204" pitchFamily="34" charset="0"/>
                <a:ea typeface="Tahoma" panose="020B0604030504040204" pitchFamily="34" charset="0"/>
                <a:cs typeface="Tahoma" panose="020B0604030504040204" pitchFamily="34" charset="0"/>
              </a:rPr>
              <a:t>Covid</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 restrictions – and for more than two years. </a:t>
            </a:r>
          </a:p>
          <a:p>
            <a:pPr lvl="0" algn="just"/>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As time has gone on, numbers taking part have dropped somewhat and the time has come to wind things up. However the end of Night Prayer needs to be marked somehow and this is what we will do:</a:t>
            </a:r>
          </a:p>
          <a:p>
            <a:pPr lvl="0" algn="just"/>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Night Prayer will continue online, 21.00 Sunday to Thursday, until 2</a:t>
            </a:r>
            <a:r>
              <a:rPr lang="en-GB" sz="950" kern="100" baseline="30000" dirty="0">
                <a:solidFill>
                  <a:prstClr val="black"/>
                </a:solidFill>
                <a:latin typeface="Arial Narrow" panose="020B0606020202030204" pitchFamily="34" charset="0"/>
                <a:ea typeface="Tahoma" panose="020B0604030504040204" pitchFamily="34" charset="0"/>
                <a:cs typeface="Tahoma" panose="020B0604030504040204" pitchFamily="34" charset="0"/>
              </a:rPr>
              <a:t>nd</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 June. On Pentecost Sunday 5</a:t>
            </a:r>
            <a:r>
              <a:rPr lang="en-GB" sz="950" kern="100" baseline="30000" dirty="0">
                <a:solidFill>
                  <a:prstClr val="black"/>
                </a:solidFill>
                <a:latin typeface="Arial Narrow" panose="020B0606020202030204" pitchFamily="34" charset="0"/>
                <a:ea typeface="Tahoma" panose="020B0604030504040204" pitchFamily="34" charset="0"/>
                <a:cs typeface="Tahoma" panose="020B0604030504040204" pitchFamily="34" charset="0"/>
              </a:rPr>
              <a:t>th</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 June, we will have Night Prayer in church at 21.00, with live music, followed by a nightcap in the hall. This will also be broadcast online. This will be our final celebration of regular Night Prayer and thus a chance to thank the leadership team and end with a bang!</a:t>
            </a: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r>
              <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rPr>
              <a:t>Ukraine Response</a:t>
            </a:r>
            <a:r>
              <a:rPr lang="en-GB" sz="950" b="1" kern="100" dirty="0">
                <a:solidFill>
                  <a:prstClr val="black"/>
                </a:solidFill>
                <a:latin typeface="Tahoma" panose="020B0604030504040204" pitchFamily="34" charset="0"/>
                <a:ea typeface="Tahoma" panose="020B0604030504040204" pitchFamily="34" charset="0"/>
                <a:cs typeface="Tahoma" panose="020B0604030504040204" pitchFamily="34" charset="0"/>
              </a:rPr>
              <a:t> </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The Ukrainian Catholic Church in Britain, is operating the #</a:t>
            </a:r>
            <a:r>
              <a:rPr lang="en-GB" sz="950" kern="100" dirty="0" err="1">
                <a:solidFill>
                  <a:prstClr val="black"/>
                </a:solidFill>
                <a:latin typeface="Arial Narrow" panose="020B0606020202030204" pitchFamily="34" charset="0"/>
                <a:ea typeface="Tahoma" panose="020B0604030504040204" pitchFamily="34" charset="0"/>
                <a:cs typeface="Tahoma" panose="020B0604030504040204" pitchFamily="34" charset="0"/>
              </a:rPr>
              <a:t>HelpUkraine</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 emergency appeal. You can support this through putting cash in an envelope clearly marked ‘Ukraine’ and dropping in the collection basket or through the presbytery door. Or you can donate by direct bank payment to AUGB Ltd, 80038237, 20-65-89, with reference ‘</a:t>
            </a:r>
            <a:r>
              <a:rPr lang="en-GB" sz="950" kern="100" dirty="0" err="1">
                <a:solidFill>
                  <a:prstClr val="black"/>
                </a:solidFill>
                <a:latin typeface="Arial Narrow" panose="020B0606020202030204" pitchFamily="34" charset="0"/>
                <a:ea typeface="Tahoma" panose="020B0604030504040204" pitchFamily="34" charset="0"/>
                <a:cs typeface="Tahoma" panose="020B0604030504040204" pitchFamily="34" charset="0"/>
              </a:rPr>
              <a:t>HelpUkraine</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 or via their GoFundMe link </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hlinkClick r:id="rId13"/>
              </a:rPr>
              <a:t>https://rb.gy/dcqgcc</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 </a:t>
            </a:r>
          </a:p>
          <a:p>
            <a:pPr lvl="0" algn="just"/>
            <a:r>
              <a:rPr lang="en-US" sz="1100" b="1" kern="100" dirty="0">
                <a:solidFill>
                  <a:prstClr val="black"/>
                </a:solidFill>
                <a:latin typeface="Tahoma" panose="020B0604030504040204" pitchFamily="34" charset="0"/>
                <a:ea typeface="Times New Roman" panose="02020603050405020304" pitchFamily="18" charset="0"/>
                <a:cs typeface="Times New Roman" panose="02020603050405020304" pitchFamily="18" charset="0"/>
              </a:rPr>
              <a:t>Manna Food Bank </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You are invited to drop items of non-perishable food </a:t>
            </a:r>
            <a:r>
              <a:rPr lang="en-US" sz="950" b="1" kern="100" dirty="0">
                <a:solidFill>
                  <a:prstClr val="black"/>
                </a:solidFill>
                <a:latin typeface="Arial Narrow" panose="020B0606020202030204" pitchFamily="34" charset="0"/>
                <a:ea typeface="Tahoma" panose="020B0604030504040204" pitchFamily="34" charset="0"/>
                <a:cs typeface="Tahoma" panose="020B0604030504040204" pitchFamily="34" charset="0"/>
              </a:rPr>
              <a:t>in the church when open </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to support our local foodbank. </a:t>
            </a:r>
          </a:p>
          <a:p>
            <a:pPr lvl="0" algn="just"/>
            <a:r>
              <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rPr>
              <a:t>Thursday Cleaning and Hoover Clubs</a:t>
            </a:r>
          </a:p>
          <a:p>
            <a:pPr lvl="0" algn="just"/>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Keeping our church and parish rooms clean is an important, necessary and valued ministry. It's good fun, good exercise and good for your soul. Can you see yourself as a 'Minister of Cleaning' here at Our Lady of the Rosary? We run two 'shifts' every Thursday, 10.00 &amp; 19.00. If you’re interested please contact me (Fr. P) or Luciana in the office.</a:t>
            </a: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r>
              <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rPr>
              <a:t>Tea/Coffee Ministry</a:t>
            </a:r>
            <a:r>
              <a:rPr lang="en-US" sz="110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 </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11.00 Sunday Mass is short of volunteers to serve tea and coffee. This is a very important role as hospitality after Mass is something we take very seriously! If you’d like to be involved, maybe as a couple or as group of two or three friends, please let me (Fr. P) know.</a:t>
            </a:r>
          </a:p>
          <a:p>
            <a:pPr lvl="0" algn="just"/>
            <a:endPar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endParaRPr>
          </a:p>
          <a:p>
            <a:pPr lvl="0" algn="just"/>
            <a:endPar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endParaRPr>
          </a:p>
          <a:p>
            <a:pPr lvl="0" algn="just"/>
            <a:endPar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endParaRPr>
          </a:p>
          <a:p>
            <a:pPr lvl="0" algn="just"/>
            <a:endPar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endParaRPr>
          </a:p>
          <a:p>
            <a:pPr lvl="0" algn="just"/>
            <a:endPar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endParaRPr>
          </a:p>
          <a:p>
            <a:pPr lvl="0" algn="just"/>
            <a:endPar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endParaRPr>
          </a:p>
          <a:p>
            <a:pPr lvl="0" algn="just"/>
            <a:endPar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r>
              <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rPr>
              <a:t>Church redecoration</a:t>
            </a:r>
          </a:p>
          <a:p>
            <a:pPr lvl="0" algn="just"/>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Now that our new lighting system has been installed, we can see more clearly that the church and hall are in serious need of redecoration. We have contacted three contractors and obtained three quotes, which our finance team are now analysing. There is never a good time to do this work – so the objective is to get it done as soon as we can. </a:t>
            </a: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r>
              <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rPr>
              <a:t>Pastoral Care Team</a:t>
            </a:r>
            <a:r>
              <a:rPr lang="en-GB" sz="950" b="1" kern="100" dirty="0">
                <a:solidFill>
                  <a:prstClr val="black"/>
                </a:solidFill>
                <a:latin typeface="Tahoma" panose="020B0604030504040204" pitchFamily="34" charset="0"/>
                <a:ea typeface="Tahoma" panose="020B0604030504040204" pitchFamily="34" charset="0"/>
                <a:cs typeface="Tahoma" panose="020B0604030504040204" pitchFamily="34" charset="0"/>
              </a:rPr>
              <a:t> </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Our pastoral care team is in operation and is available to support anyone who is in need. This support includes the delivery of shopping or other necessities, or a regular chat over the phone. In order to avail of this support, please let me (Fr. P) know by email to staines@rcdow.org.uk or phone 01784 452381.</a:t>
            </a: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r>
              <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rPr>
              <a:t>Confirmation (for teenagers) </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Confirmation will now take place in school Year 10. So those who would have been Confirmed in 2021 will therefore celebrate this Sacrament in 2022, with preparation beginning in Autumn 2021. We hope this will include a residential retreat in early 2022. </a:t>
            </a: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r>
              <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rPr>
              <a:t>First Holy Communion </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First Holy Communion will take place on Saturday 3</a:t>
            </a:r>
            <a:r>
              <a:rPr lang="en-GB" sz="950" kern="100" baseline="30000" dirty="0">
                <a:solidFill>
                  <a:prstClr val="black"/>
                </a:solidFill>
                <a:latin typeface="Arial Narrow" panose="020B0606020202030204" pitchFamily="34" charset="0"/>
                <a:ea typeface="Tahoma" panose="020B0604030504040204" pitchFamily="34" charset="0"/>
                <a:cs typeface="Tahoma" panose="020B0604030504040204" pitchFamily="34" charset="0"/>
              </a:rPr>
              <a:t>rd</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 July. Anyone who is in school year 3 or above (at any school) is welcome to register. Just ask me (Fr. P) for a registration form.</a:t>
            </a:r>
          </a:p>
          <a:p>
            <a:pPr lvl="0" algn="just"/>
            <a:endParaRPr lang="en-US" sz="950" b="1" kern="100" dirty="0">
              <a:solidFill>
                <a:prstClr val="black"/>
              </a:solidFill>
              <a:latin typeface="Arial Narrow" panose="020B0606020202030204" pitchFamily="34" charset="0"/>
              <a:ea typeface="Tahoma" panose="020B0604030504040204" pitchFamily="34" charset="0"/>
              <a:cs typeface="Tahoma" panose="020B0604030504040204" pitchFamily="34" charset="0"/>
            </a:endParaRPr>
          </a:p>
          <a:p>
            <a:pPr lvl="0" algn="just"/>
            <a:endParaRPr lang="en-US" sz="950" b="1" kern="100" dirty="0">
              <a:solidFill>
                <a:prstClr val="black"/>
              </a:solidFill>
              <a:latin typeface="Arial Narrow" panose="020B0606020202030204" pitchFamily="34" charset="0"/>
              <a:ea typeface="Tahoma" panose="020B0604030504040204" pitchFamily="34" charset="0"/>
              <a:cs typeface="Tahoma" panose="020B0604030504040204" pitchFamily="34" charset="0"/>
            </a:endParaRPr>
          </a:p>
          <a:p>
            <a:pPr lvl="0" algn="just"/>
            <a:endParaRPr lang="en-US" sz="950" b="1" kern="100" dirty="0">
              <a:solidFill>
                <a:prstClr val="black"/>
              </a:solidFill>
              <a:latin typeface="Arial Narrow" panose="020B0606020202030204" pitchFamily="34" charset="0"/>
              <a:ea typeface="Tahoma" panose="020B0604030504040204" pitchFamily="34" charset="0"/>
              <a:cs typeface="Tahoma" panose="020B0604030504040204" pitchFamily="34" charset="0"/>
            </a:endParaRPr>
          </a:p>
          <a:p>
            <a:pPr lvl="0" algn="just"/>
            <a:endParaRPr lang="en-US" sz="950" b="1" kern="100" dirty="0">
              <a:solidFill>
                <a:prstClr val="black"/>
              </a:solidFill>
              <a:latin typeface="Arial Narrow" panose="020B0606020202030204" pitchFamily="34" charset="0"/>
              <a:ea typeface="Tahoma" panose="020B0604030504040204" pitchFamily="34" charset="0"/>
              <a:cs typeface="Tahoma" panose="020B0604030504040204" pitchFamily="34" charset="0"/>
            </a:endParaRPr>
          </a:p>
          <a:p>
            <a:pPr lvl="0" algn="just"/>
            <a:endParaRPr lang="en-US" sz="950" b="1" kern="100" dirty="0">
              <a:solidFill>
                <a:prstClr val="black"/>
              </a:solidFill>
              <a:latin typeface="Arial Narrow" panose="020B0606020202030204" pitchFamily="34" charset="0"/>
              <a:ea typeface="Tahoma" panose="020B0604030504040204" pitchFamily="34" charset="0"/>
              <a:cs typeface="Tahoma" panose="020B0604030504040204" pitchFamily="34" charset="0"/>
            </a:endParaRPr>
          </a:p>
          <a:p>
            <a:pPr lvl="0" algn="just"/>
            <a:endParaRPr lang="en-US" sz="950" b="1" kern="100" dirty="0">
              <a:solidFill>
                <a:prstClr val="black"/>
              </a:solidFill>
              <a:latin typeface="Arial Narrow" panose="020B0606020202030204" pitchFamily="34" charset="0"/>
              <a:ea typeface="Tahoma" panose="020B0604030504040204" pitchFamily="34" charset="0"/>
              <a:cs typeface="Tahoma" panose="020B0604030504040204" pitchFamily="34" charset="0"/>
            </a:endParaRPr>
          </a:p>
          <a:p>
            <a:pPr lvl="0" algn="just"/>
            <a:endParaRPr lang="en-US" sz="950" b="1" kern="100" dirty="0">
              <a:solidFill>
                <a:prstClr val="black"/>
              </a:solidFill>
              <a:latin typeface="Arial Narrow" panose="020B0606020202030204" pitchFamily="34" charset="0"/>
              <a:ea typeface="Tahoma" panose="020B0604030504040204" pitchFamily="34" charset="0"/>
              <a:cs typeface="Tahoma" panose="020B0604030504040204" pitchFamily="34" charset="0"/>
            </a:endParaRPr>
          </a:p>
          <a:p>
            <a:pPr lvl="0" algn="just"/>
            <a:endParaRPr lang="en-US" sz="950" b="1" kern="100" dirty="0">
              <a:solidFill>
                <a:prstClr val="black"/>
              </a:solidFill>
              <a:latin typeface="Arial Narrow" panose="020B0606020202030204" pitchFamily="34" charset="0"/>
              <a:ea typeface="Tahoma" panose="020B0604030504040204" pitchFamily="34" charset="0"/>
              <a:cs typeface="Tahoma" panose="020B0604030504040204" pitchFamily="34" charset="0"/>
            </a:endParaRPr>
          </a:p>
          <a:p>
            <a:pPr lvl="0" algn="just"/>
            <a:endParaRPr lang="en-US" sz="950" b="1" kern="100" dirty="0">
              <a:solidFill>
                <a:prstClr val="black"/>
              </a:solidFill>
              <a:latin typeface="Arial Narrow" panose="020B0606020202030204" pitchFamily="34" charset="0"/>
              <a:ea typeface="Tahoma" panose="020B0604030504040204" pitchFamily="34" charset="0"/>
              <a:cs typeface="Tahoma" panose="020B0604030504040204" pitchFamily="34" charset="0"/>
            </a:endParaRPr>
          </a:p>
          <a:p>
            <a:pPr lvl="0" algn="just"/>
            <a:endParaRPr lang="en-US" sz="950" b="1" kern="100" dirty="0">
              <a:solidFill>
                <a:prstClr val="black"/>
              </a:solidFill>
              <a:latin typeface="Arial Narrow" panose="020B0606020202030204" pitchFamily="34" charset="0"/>
              <a:ea typeface="Tahoma" panose="020B0604030504040204" pitchFamily="34" charset="0"/>
              <a:cs typeface="Tahoma" panose="020B0604030504040204" pitchFamily="34" charset="0"/>
            </a:endParaRPr>
          </a:p>
          <a:p>
            <a:pPr lvl="0" algn="just"/>
            <a:endParaRPr lang="en-US" sz="950" b="1" kern="100" dirty="0">
              <a:solidFill>
                <a:prstClr val="black"/>
              </a:solidFill>
              <a:latin typeface="Arial Narrow" panose="020B0606020202030204" pitchFamily="34" charset="0"/>
              <a:ea typeface="Tahoma" panose="020B0604030504040204" pitchFamily="34" charset="0"/>
              <a:cs typeface="Tahoma" panose="020B0604030504040204" pitchFamily="34" charset="0"/>
            </a:endParaRPr>
          </a:p>
          <a:p>
            <a:pPr lvl="0" algn="just"/>
            <a:endParaRPr lang="en-US" sz="950" b="1" kern="100" dirty="0">
              <a:solidFill>
                <a:prstClr val="black"/>
              </a:solidFill>
              <a:latin typeface="Arial Narrow" panose="020B0606020202030204" pitchFamily="34" charset="0"/>
              <a:ea typeface="Tahoma" panose="020B0604030504040204" pitchFamily="34" charset="0"/>
              <a:cs typeface="Tahoma" panose="020B0604030504040204" pitchFamily="34" charset="0"/>
            </a:endParaRPr>
          </a:p>
          <a:p>
            <a:pPr lvl="0" algn="just"/>
            <a:endParaRPr lang="en-GB" sz="1100" b="1"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r>
              <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rPr>
              <a:t>First Holy Communion</a:t>
            </a:r>
          </a:p>
          <a:p>
            <a:pPr lvl="0" algn="just"/>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It’s not too late to sign up children in school Year 3 or above for our First Holy Communion programme. First Holy Communion will take place on Saturday 3rd July 2021. Details of the preparation course will be published once the outlook for next year is clearer. Ask me (Fr. P) for a registration form.</a:t>
            </a:r>
          </a:p>
          <a:p>
            <a:pPr lvl="0" algn="just"/>
            <a:r>
              <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rPr>
              <a:t>Confirmation </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We won’t be running a Confirmation programme for the year 2020-21. This is because we are getting no information on whether we will get a Bishop, or when, or if I'll be delegated to do it like this year! Additionally, it’s hard to plan a satisfactory preparation course and retreat as things stand. Instead we invite those currently in school Year 9 (and above) to keep themselves warm by coming to Mass at weekends and then to join a special 'Year 10 programme' in autumn 2021, with a view to being Confirmed in 2022. Thereafter, Confirmation will be in Year 10 until the end of time.</a:t>
            </a:r>
          </a:p>
          <a:p>
            <a:pPr lvl="0" algn="just"/>
            <a:r>
              <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rPr>
              <a:t>Community Café </a:t>
            </a:r>
            <a:r>
              <a:rPr lang="en-US"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I’ve had some interest from parishioners willing to volunteer to run a  community café once a week, beginning at some point in the new year. This would be very much a post social-distancing project, an opportunity to better serve our local community by providing a safe and welcoming space for anyone who just fancies a cup of tea, a slice of cake, a chat, or a sit-down. I would foresee this taking place on a Thursday, 10 am – 2 pm, although nothing is yet set in stone. If assisting with this would appeal to you, please get in touch with me (Fr. P).</a:t>
            </a:r>
          </a:p>
          <a:p>
            <a:pPr lvl="0" algn="just"/>
            <a:endParaRPr lang="en-US" sz="1100" b="1" kern="100" dirty="0">
              <a:solidFill>
                <a:prstClr val="black"/>
              </a:solidFill>
              <a:latin typeface="Tahoma" panose="020B0604030504040204" pitchFamily="34" charset="0"/>
              <a:ea typeface="Times New Roman" panose="02020603050405020304" pitchFamily="18" charset="0"/>
              <a:cs typeface="Times New Roman" panose="02020603050405020304" pitchFamily="18"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US" sz="950" b="1" kern="100" dirty="0">
              <a:solidFill>
                <a:prstClr val="black"/>
              </a:solidFill>
              <a:latin typeface="Arial Narrow" panose="020B0606020202030204" pitchFamily="34" charset="0"/>
              <a:ea typeface="Tahoma" panose="020B0604030504040204" pitchFamily="34" charset="0"/>
              <a:cs typeface="Tahoma" panose="020B0604030504040204" pitchFamily="34" charset="0"/>
            </a:endParaRPr>
          </a:p>
          <a:p>
            <a:pPr lvl="0" algn="just"/>
            <a:endParaRPr lang="en-US" sz="950" b="1" kern="100" dirty="0">
              <a:solidFill>
                <a:prstClr val="black"/>
              </a:solidFill>
              <a:latin typeface="Arial Narrow" panose="020B0606020202030204" pitchFamily="34" charset="0"/>
              <a:ea typeface="Tahoma" panose="020B0604030504040204" pitchFamily="34" charset="0"/>
              <a:cs typeface="Tahoma" panose="020B0604030504040204" pitchFamily="34" charset="0"/>
            </a:endParaRPr>
          </a:p>
          <a:p>
            <a:pPr lvl="0" algn="just"/>
            <a:endParaRPr lang="en-US" sz="950" b="1" kern="100" dirty="0">
              <a:solidFill>
                <a:prstClr val="black"/>
              </a:solidFill>
              <a:latin typeface="Arial Narrow" panose="020B0606020202030204" pitchFamily="34" charset="0"/>
              <a:ea typeface="Tahoma" panose="020B0604030504040204" pitchFamily="34" charset="0"/>
              <a:cs typeface="Tahoma" panose="020B0604030504040204" pitchFamily="34" charset="0"/>
            </a:endParaRPr>
          </a:p>
          <a:p>
            <a:pPr lvl="0" algn="just"/>
            <a:endParaRPr lang="en-US" sz="950" b="1" kern="100" dirty="0">
              <a:solidFill>
                <a:prstClr val="black"/>
              </a:solidFill>
              <a:latin typeface="Arial Narrow" panose="020B0606020202030204" pitchFamily="34" charset="0"/>
              <a:ea typeface="Tahoma" panose="020B0604030504040204" pitchFamily="34" charset="0"/>
              <a:cs typeface="Tahoma" panose="020B0604030504040204" pitchFamily="34" charset="0"/>
            </a:endParaRPr>
          </a:p>
          <a:p>
            <a:pPr lvl="0" algn="just"/>
            <a:endParaRPr lang="en-US" sz="950" b="1" kern="100" dirty="0">
              <a:solidFill>
                <a:prstClr val="black"/>
              </a:solidFill>
              <a:latin typeface="Arial Narrow" panose="020B0606020202030204" pitchFamily="34" charset="0"/>
              <a:ea typeface="Tahoma" panose="020B0604030504040204" pitchFamily="34" charset="0"/>
              <a:cs typeface="Tahoma" panose="020B0604030504040204" pitchFamily="34" charset="0"/>
            </a:endParaRPr>
          </a:p>
          <a:p>
            <a:pPr lvl="0" algn="just"/>
            <a:endParaRPr lang="en-US" sz="950" b="1" kern="100" dirty="0">
              <a:solidFill>
                <a:prstClr val="black"/>
              </a:solidFill>
              <a:latin typeface="Arial Narrow" panose="020B0606020202030204" pitchFamily="34" charset="0"/>
              <a:ea typeface="Tahoma" panose="020B0604030504040204" pitchFamily="34" charset="0"/>
              <a:cs typeface="Tahoma" panose="020B0604030504040204" pitchFamily="34" charset="0"/>
            </a:endParaRPr>
          </a:p>
          <a:p>
            <a:pPr lvl="0" algn="just"/>
            <a:endParaRPr lang="en-US" sz="950" b="1" kern="100" dirty="0">
              <a:solidFill>
                <a:prstClr val="black"/>
              </a:solidFill>
              <a:latin typeface="Arial Narrow" panose="020B0606020202030204" pitchFamily="34" charset="0"/>
              <a:ea typeface="Tahoma" panose="020B0604030504040204" pitchFamily="34" charset="0"/>
              <a:cs typeface="Tahoma" panose="020B0604030504040204" pitchFamily="34" charset="0"/>
            </a:endParaRPr>
          </a:p>
          <a:p>
            <a:pPr lvl="0" algn="just"/>
            <a:endParaRPr lang="en-US" sz="950" b="1" kern="100" dirty="0">
              <a:solidFill>
                <a:prstClr val="black"/>
              </a:solidFill>
              <a:latin typeface="Arial Narrow" panose="020B0606020202030204" pitchFamily="34" charset="0"/>
              <a:ea typeface="Tahoma" panose="020B0604030504040204" pitchFamily="34" charset="0"/>
              <a:cs typeface="Tahoma" panose="020B0604030504040204" pitchFamily="34" charset="0"/>
            </a:endParaRPr>
          </a:p>
          <a:p>
            <a:pPr lvl="0" algn="just"/>
            <a:endParaRPr lang="en-US" sz="950" b="1" kern="100" dirty="0">
              <a:solidFill>
                <a:prstClr val="black"/>
              </a:solidFill>
              <a:latin typeface="Arial Narrow" panose="020B0606020202030204" pitchFamily="34" charset="0"/>
              <a:ea typeface="Tahoma" panose="020B0604030504040204" pitchFamily="34" charset="0"/>
              <a:cs typeface="Tahoma" panose="020B0604030504040204" pitchFamily="34" charset="0"/>
            </a:endParaRPr>
          </a:p>
          <a:p>
            <a:pPr lvl="0" algn="just"/>
            <a:endParaRPr lang="en-US" sz="950" b="1" kern="100" dirty="0">
              <a:solidFill>
                <a:prstClr val="black"/>
              </a:solidFill>
              <a:latin typeface="Arial Narrow" panose="020B060602020203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lgn="just"/>
            <a:r>
              <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rPr>
              <a:t>Hall use during Mass </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Sometimes it all gets a bit much and you need somewhere to take your baby or toddler for a bit of time out during Mass. If that’s the case, you are welcome to escape to the hall until they (or you) have calmed down. If you are using the hall for this purpose, be aware:</a:t>
            </a:r>
          </a:p>
          <a:p>
            <a:pPr marL="171450" lvl="0" indent="-171450" algn="just">
              <a:buFont typeface="Wingdings" panose="05000000000000000000" pitchFamily="2" charset="2"/>
              <a:buChar char=""/>
            </a:pP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It’s a short-term escape area, not a place to bed down for the entire Mass</a:t>
            </a:r>
          </a:p>
          <a:p>
            <a:pPr marL="171450" lvl="0" indent="-171450" algn="just">
              <a:buFont typeface="Wingdings" panose="05000000000000000000" pitchFamily="2" charset="2"/>
              <a:buChar char=""/>
            </a:pP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‘Mass rules’ still apply – the same behaviour is expected of adults and school age children as if they were in church. No talking, no mobile phone use, no smoking – but babies, toddlers, and breastfeeding parents can do what they like.</a:t>
            </a:r>
          </a:p>
          <a:p>
            <a:pPr marL="171450" lvl="0" indent="-171450" algn="just">
              <a:buFont typeface="Wingdings" panose="05000000000000000000" pitchFamily="2" charset="2"/>
              <a:buChar char=""/>
            </a:pP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You’ll not be in there long enough to be rearranging the furniture or getting out toys, but if you do, please tidy up before you go back.</a:t>
            </a:r>
          </a:p>
          <a:p>
            <a:pPr marL="171450" lvl="0" indent="-171450" algn="just">
              <a:buFont typeface="Wingdings" panose="05000000000000000000" pitchFamily="2" charset="2"/>
              <a:buChar char=""/>
            </a:pP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Coffee/tea/biscuits should not be availed of until Mass has ended!</a:t>
            </a:r>
            <a:endParaRPr lang="en-GB" sz="1100"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algn="just"/>
            <a:endParaRPr lang="en-GB" sz="1100" b="1" kern="100" dirty="0">
              <a:latin typeface="Tahoma" panose="020B0604030504040204" pitchFamily="34" charset="0"/>
              <a:ea typeface="Tahoma" panose="020B0604030504040204" pitchFamily="34" charset="0"/>
              <a:cs typeface="Tahoma" panose="020B0604030504040204" pitchFamily="34" charset="0"/>
            </a:endParaRPr>
          </a:p>
          <a:p>
            <a:pPr algn="just"/>
            <a:endParaRPr lang="en-GB" sz="1100" b="1" kern="100" dirty="0">
              <a:latin typeface="Tahoma" panose="020B0604030504040204" pitchFamily="34" charset="0"/>
              <a:ea typeface="Tahoma" panose="020B0604030504040204" pitchFamily="34" charset="0"/>
              <a:cs typeface="Tahoma" panose="020B0604030504040204" pitchFamily="34" charset="0"/>
            </a:endParaRPr>
          </a:p>
          <a:p>
            <a:pPr algn="just"/>
            <a:endParaRPr lang="en-GB" sz="1100" b="1" kern="100" dirty="0">
              <a:latin typeface="Tahoma" panose="020B0604030504040204" pitchFamily="34" charset="0"/>
              <a:ea typeface="Tahoma" panose="020B0604030504040204" pitchFamily="34" charset="0"/>
              <a:cs typeface="Tahoma" panose="020B0604030504040204" pitchFamily="34" charset="0"/>
            </a:endParaRPr>
          </a:p>
          <a:p>
            <a:pPr algn="just"/>
            <a:endParaRPr lang="en-GB" sz="1100" b="1" kern="100" dirty="0">
              <a:latin typeface="Tahoma" panose="020B0604030504040204" pitchFamily="34" charset="0"/>
              <a:ea typeface="Tahoma" panose="020B0604030504040204" pitchFamily="34" charset="0"/>
              <a:cs typeface="Tahoma" panose="020B0604030504040204" pitchFamily="34" charset="0"/>
            </a:endParaRPr>
          </a:p>
          <a:p>
            <a:pPr algn="just"/>
            <a:r>
              <a:rPr lang="en-GB" sz="1100" b="1" kern="100" dirty="0">
                <a:latin typeface="Tahoma" panose="020B0604030504040204" pitchFamily="34" charset="0"/>
                <a:ea typeface="Tahoma" panose="020B0604030504040204" pitchFamily="34" charset="0"/>
                <a:cs typeface="Tahoma" panose="020B0604030504040204" pitchFamily="34" charset="0"/>
              </a:rPr>
              <a:t>Nappy Happy </a:t>
            </a:r>
            <a:r>
              <a:rPr lang="en-GB" sz="950" kern="100" dirty="0">
                <a:latin typeface="Arial Narrow" panose="020B0606020202030204" pitchFamily="34" charset="0"/>
                <a:ea typeface="Tahoma" panose="020B0604030504040204" pitchFamily="34" charset="0"/>
                <a:cs typeface="Tahoma" panose="020B0604030504040204" pitchFamily="34" charset="0"/>
              </a:rPr>
              <a:t>There are baby changing tables in all three toilets (ladies/gents/unisex), but where should you dispose of their nappies? In order keep things fresh and easy, there is now a dedicated nappy bin at the end of the toilet corridor. Please do NOT put nappies in any other waste bin (including the ones in the toilets), but instead exclusively use this special bin, which will be emptied regularly!</a:t>
            </a:r>
          </a:p>
          <a:p>
            <a:pPr lvl="0" algn="just"/>
            <a:endPar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endParaRPr>
          </a:p>
          <a:p>
            <a:pPr lvl="0"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algn="just"/>
            <a:endPar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algn="just"/>
            <a:r>
              <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rPr>
              <a:t>World Map </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Please stop taking pins </a:t>
            </a:r>
            <a:r>
              <a:rPr lang="en-GB" sz="950" i="1" kern="100" dirty="0">
                <a:solidFill>
                  <a:prstClr val="black"/>
                </a:solidFill>
                <a:latin typeface="Arial Narrow" panose="020B0606020202030204" pitchFamily="34" charset="0"/>
                <a:ea typeface="Tahoma" panose="020B0604030504040204" pitchFamily="34" charset="0"/>
                <a:cs typeface="Tahoma" panose="020B0604030504040204" pitchFamily="34" charset="0"/>
              </a:rPr>
              <a:t>out</a:t>
            </a:r>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 of the ‘where you are from?’ map in the porch - especially from Brazil, Argentina, or South Africa. You’ll prick your fingers if this doesn’t prick your conscience.</a:t>
            </a:r>
          </a:p>
          <a:p>
            <a:pPr lvl="0" algn="just"/>
            <a:r>
              <a:rPr lang="en-GB" sz="1100" b="1" kern="100" dirty="0">
                <a:solidFill>
                  <a:prstClr val="black"/>
                </a:solidFill>
                <a:latin typeface="Tahoma" panose="020B0604030504040204" pitchFamily="34" charset="0"/>
                <a:ea typeface="Tahoma" panose="020B0604030504040204" pitchFamily="34" charset="0"/>
                <a:cs typeface="Tahoma" panose="020B0604030504040204" pitchFamily="34" charset="0"/>
              </a:rPr>
              <a:t>Safety of Children </a:t>
            </a:r>
          </a:p>
          <a:p>
            <a:pPr lvl="0" algn="just"/>
            <a:r>
              <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rPr>
              <a:t>For safety and safeguarding reasons, it’s important to be clear that at all times (except for clearly stated exceptions), children are expected to be under the supervision of their parents/carers. If an accident was to happen to an unaccompanied child in the hall, church, toilets, patio, or car park, which could have been avoided had they been supervised, it’s not the parish or diocese’s responsibility. The message is clear – please always be aware where your child is and be cautious about their safety. We’re open to the public, next to a busy road, and have our own share of hazards – so don’t get too relaxed!</a:t>
            </a:r>
          </a:p>
          <a:p>
            <a:pPr lvl="0" algn="just"/>
            <a:endParaRPr lang="en-GB" sz="950" kern="100" dirty="0">
              <a:solidFill>
                <a:prstClr val="black"/>
              </a:solidFill>
              <a:latin typeface="Arial Narrow" panose="020B0606020202030204" pitchFamily="34" charset="0"/>
              <a:ea typeface="Tahoma" panose="020B0604030504040204" pitchFamily="34" charset="0"/>
              <a:cs typeface="Tahoma" panose="020B0604030504040204" pitchFamily="34" charset="0"/>
            </a:endParaRPr>
          </a:p>
        </p:txBody>
      </p:sp>
      <p:sp>
        <p:nvSpPr>
          <p:cNvPr id="2" name="TextBox 1"/>
          <p:cNvSpPr txBox="1"/>
          <p:nvPr/>
        </p:nvSpPr>
        <p:spPr>
          <a:xfrm>
            <a:off x="256436" y="178527"/>
            <a:ext cx="3530387" cy="825928"/>
          </a:xfrm>
          <a:prstGeom prst="rect">
            <a:avLst/>
          </a:prstGeom>
          <a:noFill/>
          <a:ln w="25400">
            <a:solidFill>
              <a:schemeClr val="tx1"/>
            </a:solidFill>
            <a:prstDash val="dash"/>
          </a:ln>
        </p:spPr>
        <p:txBody>
          <a:bodyPr wrap="square" rtlCol="0">
            <a:noAutofit/>
          </a:bodyPr>
          <a:lstStyle/>
          <a:p>
            <a:pPr lvl="0" algn="ctr"/>
            <a:r>
              <a:rPr lang="en-GB" sz="1400" b="1" i="1" kern="100" dirty="0">
                <a:solidFill>
                  <a:prstClr val="black"/>
                </a:solidFill>
                <a:ea typeface="Tahoma" panose="020B0604030504040204" pitchFamily="34" charset="0"/>
                <a:cs typeface="Tahoma" panose="020B0604030504040204" pitchFamily="34" charset="0"/>
              </a:rPr>
              <a:t>Gresham Junction  </a:t>
            </a:r>
          </a:p>
          <a:p>
            <a:pPr lvl="0" algn="just"/>
            <a:r>
              <a:rPr lang="en-GB" sz="900" kern="100" dirty="0">
                <a:solidFill>
                  <a:prstClr val="black"/>
                </a:solidFill>
                <a:latin typeface="Tahoma" panose="020B0604030504040204" pitchFamily="34" charset="0"/>
                <a:ea typeface="Tahoma" panose="020B0604030504040204" pitchFamily="34" charset="0"/>
                <a:cs typeface="Tahoma" panose="020B0604030504040204" pitchFamily="34" charset="0"/>
              </a:rPr>
              <a:t>Our community café is open this Wednesday afternoon 14.00 – 16.00. Everyone is welcome for a hot drink and slice of cake. </a:t>
            </a:r>
          </a:p>
          <a:p>
            <a:pPr lvl="0" algn="just"/>
            <a:r>
              <a:rPr lang="en-GB" sz="900" b="1" kern="100" dirty="0">
                <a:latin typeface="Tahoma" panose="020B0604030504040204" pitchFamily="34" charset="0"/>
                <a:ea typeface="Tahoma" panose="020B0604030504040204" pitchFamily="34" charset="0"/>
                <a:cs typeface="Tahoma" panose="020B0604030504040204" pitchFamily="34" charset="0"/>
              </a:rPr>
              <a:t>Why not come ‘up the junction’ this Wednesday afternoon? You can be sure of a warm welcome.</a:t>
            </a:r>
          </a:p>
        </p:txBody>
      </p:sp>
    </p:spTree>
    <p:extLst>
      <p:ext uri="{BB962C8B-B14F-4D97-AF65-F5344CB8AC3E}">
        <p14:creationId xmlns:p14="http://schemas.microsoft.com/office/powerpoint/2010/main" val="24427157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121910</TotalTime>
  <Words>4617</Words>
  <Application>Microsoft Office PowerPoint</Application>
  <PresentationFormat>Custom</PresentationFormat>
  <Paragraphs>404</Paragraphs>
  <Slides>2</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vt:i4>
      </vt:variant>
    </vt:vector>
  </HeadingPairs>
  <TitlesOfParts>
    <vt:vector size="13" baseType="lpstr">
      <vt:lpstr>Batang</vt:lpstr>
      <vt:lpstr>Arial</vt:lpstr>
      <vt:lpstr>Arial Narrow</vt:lpstr>
      <vt:lpstr>Calibri</vt:lpstr>
      <vt:lpstr>Calibri Light</vt:lpstr>
      <vt:lpstr>Century Gothic</vt:lpstr>
      <vt:lpstr>Google Sans</vt:lpstr>
      <vt:lpstr>Tahoma</vt:lpstr>
      <vt:lpstr>Times New Roman</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ParishOffice</dc:creator>
  <cp:lastModifiedBy>Administrator</cp:lastModifiedBy>
  <cp:revision>4134</cp:revision>
  <cp:lastPrinted>2022-05-07T10:12:30Z</cp:lastPrinted>
  <dcterms:created xsi:type="dcterms:W3CDTF">2018-01-04T17:21:04Z</dcterms:created>
  <dcterms:modified xsi:type="dcterms:W3CDTF">2022-05-20T20:09:45Z</dcterms:modified>
</cp:coreProperties>
</file>