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C292F-5930-4C75-84BB-9B192926E1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F64B7-D377-436C-8491-16A1F5DBEE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44FC0-BE3F-47DF-BB09-638286922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7314-404C-456D-A627-7EB58925E6AA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5EE399-A4C6-44EF-A030-93F71D702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3BDD78-020A-49F7-BF16-D079C5557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6A75-A769-4518-8438-27D696E66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748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E6FCD-63E3-4EF9-8695-19F502749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289907-5750-4AF1-BC84-0383AC7A26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C7E038-C43C-47D8-A899-5DA0C4169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7314-404C-456D-A627-7EB58925E6AA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B86AB-4278-45E2-9E08-6CB321F6C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40C3C1-870A-4059-B3FF-67CB7DCB1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6A75-A769-4518-8438-27D696E66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157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ABBCAD-B7BB-451D-BF3B-139EA7D860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5649A7-DD93-4A6B-A069-4CCCE21B49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70429-07CC-4347-B2EA-DF78D8E5B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7314-404C-456D-A627-7EB58925E6AA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C78E7-2A57-47AA-AF76-4A9086BC6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7EF2C-6E9D-4656-A5DD-59CE4AE7D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6A75-A769-4518-8438-27D696E66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247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5A2FA-A5A5-4456-85F5-49B898117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3031F-D377-4801-97CE-3768A827B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006E3-E0D1-484C-B7E5-558ABBC49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7314-404C-456D-A627-7EB58925E6AA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C5F20-230A-466B-A426-D9EA231F1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3D8C2D-BCC7-4D6B-88AF-27A4078F8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6A75-A769-4518-8438-27D696E66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16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8F8F9-9EB1-42D1-9A53-451919BC9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BC52F1-8A36-433F-B4FB-D4910BCE0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9F751-5946-4B27-AEAC-A259711A7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7314-404C-456D-A627-7EB58925E6AA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B8358-ADB3-4BF9-A9E1-C4FA5E63A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2D42E-A765-4D13-A577-C2AEE6529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6A75-A769-4518-8438-27D696E66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51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127D2-73E4-4301-A9DA-BCD01CBDF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F18F7-7969-4FAB-9181-C605A71890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E8414A-93D3-4D0D-BA96-9308D153B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22518D-AE6B-4268-8F20-E4704BBD4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7314-404C-456D-A627-7EB58925E6AA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24AC0A-0429-44EE-ABFF-3D39288FB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C6F27-D3E6-49CA-B0AD-2E815EA94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6A75-A769-4518-8438-27D696E66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452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4ECB0-DFA2-4C4E-888D-ED7F66C43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D6712-4787-45E9-BAEA-D1ED276033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0D0FAD-1C80-49F2-B4C3-1A73170233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D45CF9-BC0E-4C47-835E-EC6CAE63AA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AC9652-38CF-4A81-A96C-C6391E463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155561-F955-48E3-940B-5D8A65D97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7314-404C-456D-A627-7EB58925E6AA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8FF5E4-4BA9-45AB-8CFA-C47AF224E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B5BD13-5C93-49AF-AB69-71FC2E806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6A75-A769-4518-8438-27D696E66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791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795CB-B485-4C39-840B-0E984E1AF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7AC70A-CE98-4666-9D84-4B830D2C2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7314-404C-456D-A627-7EB58925E6AA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D66A3-112B-47EA-BCE1-5FCC2B3CD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ACA1C7-3BBA-4F29-9387-9B44C8364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6A75-A769-4518-8438-27D696E66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94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E201CB-BCBB-478E-92BD-11061F411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7314-404C-456D-A627-7EB58925E6AA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34215F-1BA5-4EA3-A194-6B441B945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B0CA1B-10C0-409E-BE41-CD6007198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6A75-A769-4518-8438-27D696E66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823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DFF38-A191-4071-A2C9-391456E27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AAFE4-D8C4-4C94-B327-43A05EB72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C34364-2326-4166-BC64-B4D7193CE8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C66FA1-5DD3-4A77-A95A-12F7DA865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7314-404C-456D-A627-7EB58925E6AA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7F4B91-C241-4C31-8185-1581B7381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FD0104-F998-41B7-9D0C-F5A4B2C61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6A75-A769-4518-8438-27D696E66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37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894A8-2863-45EE-B57F-895A931F7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B513CE-1B57-4AF0-8779-1962026342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B1FB1-924A-4C48-B268-7536D4E38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CBF47D-DC1D-440B-9F5E-F62B0113E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7314-404C-456D-A627-7EB58925E6AA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926BE9-72FC-443F-831F-FF66B9F47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D3C441-ACC6-4415-97EF-64B240CEF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6A75-A769-4518-8438-27D696E66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992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FAD921-95A7-47B8-8A37-DF7F0C4AC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DDCE24-25E5-4B86-9E7F-5B8589D2A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61512-8C60-4932-A469-E0E1A51646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F7314-404C-456D-A627-7EB58925E6AA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7902C-FFA6-474A-9115-EEBA62F2D6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E193-10FF-4412-B475-F166932721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46A75-A769-4518-8438-27D696E66B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0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Doughnut 63">
            <a:extLst>
              <a:ext uri="{FF2B5EF4-FFF2-40B4-BE49-F238E27FC236}">
                <a16:creationId xmlns:a16="http://schemas.microsoft.com/office/drawing/2014/main" id="{CF4BEDCE-7A5D-DD46-8177-B6E6791CAC8B}"/>
              </a:ext>
            </a:extLst>
          </p:cNvPr>
          <p:cNvSpPr/>
          <p:nvPr/>
        </p:nvSpPr>
        <p:spPr>
          <a:xfrm>
            <a:off x="3102472" y="89131"/>
            <a:ext cx="6262727" cy="6390205"/>
          </a:xfrm>
          <a:prstGeom prst="donut">
            <a:avLst>
              <a:gd name="adj" fmla="val 3411"/>
            </a:avLst>
          </a:prstGeom>
          <a:solidFill>
            <a:srgbClr val="0F0CDE">
              <a:alpha val="41000"/>
            </a:srgb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9000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: Rounded Corners 8">
            <a:extLst>
              <a:ext uri="{FF2B5EF4-FFF2-40B4-BE49-F238E27FC236}">
                <a16:creationId xmlns:a16="http://schemas.microsoft.com/office/drawing/2014/main" id="{2DBBFE68-8FBB-9D4A-9AB8-4A9E3DECBC77}"/>
              </a:ext>
            </a:extLst>
          </p:cNvPr>
          <p:cNvSpPr/>
          <p:nvPr/>
        </p:nvSpPr>
        <p:spPr>
          <a:xfrm>
            <a:off x="1213110" y="5173507"/>
            <a:ext cx="3412780" cy="1596494"/>
          </a:xfrm>
          <a:prstGeom prst="roundRect">
            <a:avLst/>
          </a:prstGeom>
          <a:solidFill>
            <a:schemeClr val="bg1"/>
          </a:solidFill>
          <a:ln>
            <a:solidFill>
              <a:srgbClr val="9E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accent1"/>
              </a:solidFill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19C0652-F684-BA4D-BD2D-6D3CD9C04A5A}"/>
              </a:ext>
            </a:extLst>
          </p:cNvPr>
          <p:cNvGrpSpPr/>
          <p:nvPr/>
        </p:nvGrpSpPr>
        <p:grpSpPr>
          <a:xfrm>
            <a:off x="429152" y="2034844"/>
            <a:ext cx="3587358" cy="1492273"/>
            <a:chOff x="6617077" y="330799"/>
            <a:chExt cx="3732070" cy="1383090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12CCCA52-257E-40AA-8B92-000814A53FB7}"/>
                </a:ext>
              </a:extLst>
            </p:cNvPr>
            <p:cNvSpPr/>
            <p:nvPr/>
          </p:nvSpPr>
          <p:spPr>
            <a:xfrm>
              <a:off x="6617077" y="334305"/>
              <a:ext cx="3577911" cy="137958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9E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100" dirty="0">
                <a:solidFill>
                  <a:schemeClr val="accent1"/>
                </a:solidFill>
              </a:endParaRP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73EB3642-234F-B74E-A40C-A08B83486CB6}"/>
                </a:ext>
              </a:extLst>
            </p:cNvPr>
            <p:cNvSpPr txBox="1"/>
            <p:nvPr/>
          </p:nvSpPr>
          <p:spPr>
            <a:xfrm>
              <a:off x="6771236" y="330799"/>
              <a:ext cx="3577911" cy="12836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rgbClr val="9E30A0"/>
                  </a:solidFill>
                </a:rPr>
                <a:t>CLC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rgbClr val="9E30A0"/>
                  </a:solidFill>
                </a:rPr>
                <a:t>Baptism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rgbClr val="9E30A0"/>
                  </a:solidFill>
                </a:rPr>
                <a:t>First Holy Communion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rgbClr val="9E30A0"/>
                  </a:solidFill>
                </a:rPr>
                <a:t>Confirmation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rgbClr val="9E30A0"/>
                  </a:solidFill>
                </a:rPr>
                <a:t>Eucharistic Ministers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rgbClr val="9E30A0"/>
                  </a:solidFill>
                </a:rPr>
                <a:t>Flowers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rgbClr val="9E30A0"/>
                  </a:solidFill>
                </a:rPr>
                <a:t>Lent/Advent Groups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5A1596D1-2BB5-474E-8D8A-A1F14C5C7C06}"/>
              </a:ext>
            </a:extLst>
          </p:cNvPr>
          <p:cNvSpPr txBox="1"/>
          <p:nvPr/>
        </p:nvSpPr>
        <p:spPr>
          <a:xfrm>
            <a:off x="2253267" y="2081460"/>
            <a:ext cx="21874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9E30A0"/>
                </a:solidFill>
              </a:rPr>
              <a:t>Lectors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9E30A0"/>
                </a:solidFill>
              </a:rPr>
              <a:t>Liturgy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9E30A0"/>
                </a:solidFill>
              </a:rPr>
              <a:t>Children’s Liturgy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9E30A0"/>
                </a:solidFill>
              </a:rPr>
              <a:t>Sacristans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9E30A0"/>
                </a:solidFill>
              </a:rPr>
              <a:t>Music and Choir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9E30A0"/>
                </a:solidFill>
              </a:rPr>
              <a:t>RCIA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9E30A0"/>
                </a:solidFill>
              </a:rPr>
              <a:t>Wedding/Funerals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solidFill>
                <a:srgbClr val="9E30A0"/>
              </a:solidFill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604C77D-5D15-4745-9EC1-84E2E70D16F4}"/>
              </a:ext>
            </a:extLst>
          </p:cNvPr>
          <p:cNvGrpSpPr/>
          <p:nvPr/>
        </p:nvGrpSpPr>
        <p:grpSpPr>
          <a:xfrm>
            <a:off x="8680934" y="3014831"/>
            <a:ext cx="3228397" cy="962652"/>
            <a:chOff x="8542823" y="2186506"/>
            <a:chExt cx="2085421" cy="1505769"/>
          </a:xfrm>
          <a:solidFill>
            <a:schemeClr val="bg1"/>
          </a:solidFill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2AAA0793-DFA7-4355-8ACB-8020D1189ABC}"/>
                </a:ext>
              </a:extLst>
            </p:cNvPr>
            <p:cNvSpPr/>
            <p:nvPr/>
          </p:nvSpPr>
          <p:spPr>
            <a:xfrm>
              <a:off x="8542823" y="2186506"/>
              <a:ext cx="2085421" cy="1505769"/>
            </a:xfrm>
            <a:prstGeom prst="roundRect">
              <a:avLst/>
            </a:prstGeom>
            <a:grpFill/>
            <a:ln>
              <a:solidFill>
                <a:srgbClr val="9E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200" dirty="0">
                <a:solidFill>
                  <a:schemeClr val="accent1"/>
                </a:solidFill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E921EC7-6399-3A4A-B7BE-144BDEDCB3E6}"/>
                </a:ext>
              </a:extLst>
            </p:cNvPr>
            <p:cNvSpPr txBox="1"/>
            <p:nvPr/>
          </p:nvSpPr>
          <p:spPr>
            <a:xfrm>
              <a:off x="8570647" y="2248640"/>
              <a:ext cx="1979483" cy="120032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rgbClr val="9E30A0"/>
                  </a:solidFill>
                </a:rPr>
                <a:t>Association of </a:t>
              </a:r>
              <a:r>
                <a:rPr lang="en-GB" sz="1200" dirty="0" err="1">
                  <a:solidFill>
                    <a:srgbClr val="9E30A0"/>
                  </a:solidFill>
                </a:rPr>
                <a:t>Interchurch</a:t>
              </a:r>
              <a:r>
                <a:rPr lang="en-GB" sz="1200" dirty="0">
                  <a:solidFill>
                    <a:srgbClr val="9E30A0"/>
                  </a:solidFill>
                </a:rPr>
                <a:t> Families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rgbClr val="9E30A0"/>
                  </a:solidFill>
                </a:rPr>
                <a:t>Churches Together/South St Albans (SSAC)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rgbClr val="9E30A0"/>
                  </a:solidFill>
                </a:rPr>
                <a:t>Liturgy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rgbClr val="9E30A0"/>
                  </a:solidFill>
                </a:rPr>
                <a:t>Music and Choir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28C69EEE-459A-2F49-A7F2-7A8C87D53C27}"/>
              </a:ext>
            </a:extLst>
          </p:cNvPr>
          <p:cNvGrpSpPr/>
          <p:nvPr/>
        </p:nvGrpSpPr>
        <p:grpSpPr>
          <a:xfrm>
            <a:off x="8422473" y="3992805"/>
            <a:ext cx="1330206" cy="1330206"/>
            <a:chOff x="4063699" y="2292"/>
            <a:chExt cx="1330206" cy="1330206"/>
          </a:xfrm>
          <a:solidFill>
            <a:srgbClr val="0F0CDE"/>
          </a:solidFill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1707D065-4B1F-1A46-8880-536F402D2C25}"/>
                </a:ext>
              </a:extLst>
            </p:cNvPr>
            <p:cNvSpPr/>
            <p:nvPr/>
          </p:nvSpPr>
          <p:spPr>
            <a:xfrm>
              <a:off x="4063699" y="2292"/>
              <a:ext cx="1330206" cy="133020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7" name="Oval 4">
              <a:extLst>
                <a:ext uri="{FF2B5EF4-FFF2-40B4-BE49-F238E27FC236}">
                  <a16:creationId xmlns:a16="http://schemas.microsoft.com/office/drawing/2014/main" id="{DEE54A48-3949-D54D-AEC7-07BF9ED335D1}"/>
                </a:ext>
              </a:extLst>
            </p:cNvPr>
            <p:cNvSpPr txBox="1"/>
            <p:nvPr/>
          </p:nvSpPr>
          <p:spPr>
            <a:xfrm>
              <a:off x="4258503" y="197096"/>
              <a:ext cx="940598" cy="940598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algn="ctr"/>
              <a:r>
                <a:rPr lang="en-GB" sz="1200" b="1" dirty="0">
                  <a:solidFill>
                    <a:schemeClr val="bg1"/>
                  </a:solidFill>
                </a:rPr>
                <a:t>Parish Safeguarding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EC1CE7C4-477D-2249-8857-BD51FEA6C7A3}"/>
              </a:ext>
            </a:extLst>
          </p:cNvPr>
          <p:cNvGrpSpPr/>
          <p:nvPr/>
        </p:nvGrpSpPr>
        <p:grpSpPr>
          <a:xfrm>
            <a:off x="2618918" y="3565868"/>
            <a:ext cx="1330206" cy="1330206"/>
            <a:chOff x="4063699" y="2292"/>
            <a:chExt cx="1330206" cy="1330206"/>
          </a:xfrm>
          <a:solidFill>
            <a:srgbClr val="0F0CDE"/>
          </a:solidFill>
        </p:grpSpPr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B8ACC496-49A5-724E-9ADF-C2DCE4B43510}"/>
                </a:ext>
              </a:extLst>
            </p:cNvPr>
            <p:cNvSpPr/>
            <p:nvPr/>
          </p:nvSpPr>
          <p:spPr>
            <a:xfrm>
              <a:off x="4063699" y="2292"/>
              <a:ext cx="1330206" cy="133020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0" name="Oval 4">
              <a:extLst>
                <a:ext uri="{FF2B5EF4-FFF2-40B4-BE49-F238E27FC236}">
                  <a16:creationId xmlns:a16="http://schemas.microsoft.com/office/drawing/2014/main" id="{06B98C55-2202-1E44-AC87-230DF88DFBA5}"/>
                </a:ext>
              </a:extLst>
            </p:cNvPr>
            <p:cNvSpPr txBox="1"/>
            <p:nvPr/>
          </p:nvSpPr>
          <p:spPr>
            <a:xfrm>
              <a:off x="4258503" y="197096"/>
              <a:ext cx="940598" cy="940598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algn="ctr"/>
              <a:r>
                <a:rPr lang="en-GB" sz="1200" b="1" dirty="0">
                  <a:solidFill>
                    <a:schemeClr val="bg1"/>
                  </a:solidFill>
                </a:rPr>
                <a:t>Parish Finance Committee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66CC2628-FEE9-3240-BF90-931763390894}"/>
              </a:ext>
            </a:extLst>
          </p:cNvPr>
          <p:cNvGrpSpPr/>
          <p:nvPr/>
        </p:nvGrpSpPr>
        <p:grpSpPr>
          <a:xfrm>
            <a:off x="3412377" y="622329"/>
            <a:ext cx="1330206" cy="1330206"/>
            <a:chOff x="4063699" y="2292"/>
            <a:chExt cx="1330206" cy="1330206"/>
          </a:xfrm>
          <a:solidFill>
            <a:srgbClr val="0F0CDE"/>
          </a:solidFill>
        </p:grpSpPr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0BE5B668-283F-7B42-A6A1-8AD69BB7C11D}"/>
                </a:ext>
              </a:extLst>
            </p:cNvPr>
            <p:cNvSpPr/>
            <p:nvPr/>
          </p:nvSpPr>
          <p:spPr>
            <a:xfrm>
              <a:off x="4063699" y="2292"/>
              <a:ext cx="1330206" cy="133020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3" name="Oval 4">
              <a:extLst>
                <a:ext uri="{FF2B5EF4-FFF2-40B4-BE49-F238E27FC236}">
                  <a16:creationId xmlns:a16="http://schemas.microsoft.com/office/drawing/2014/main" id="{796881EE-5BE4-FF4D-8F5F-5A6E4C824A51}"/>
                </a:ext>
              </a:extLst>
            </p:cNvPr>
            <p:cNvSpPr txBox="1"/>
            <p:nvPr/>
          </p:nvSpPr>
          <p:spPr>
            <a:xfrm>
              <a:off x="4258503" y="197096"/>
              <a:ext cx="940598" cy="940598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algn="ctr"/>
              <a:r>
                <a:rPr lang="en-GB" sz="1200" b="1" dirty="0">
                  <a:solidFill>
                    <a:schemeClr val="bg1"/>
                  </a:solidFill>
                </a:rPr>
                <a:t>Parish Maintenance</a:t>
              </a:r>
            </a:p>
            <a:p>
              <a:pPr algn="ctr"/>
              <a:r>
                <a:rPr lang="en-GB" sz="1200" b="1" dirty="0">
                  <a:solidFill>
                    <a:schemeClr val="bg1"/>
                  </a:solidFill>
                </a:rPr>
                <a:t>Committee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A31D711-71DE-B748-9569-4F96AF36D1FE}"/>
              </a:ext>
            </a:extLst>
          </p:cNvPr>
          <p:cNvGrpSpPr/>
          <p:nvPr/>
        </p:nvGrpSpPr>
        <p:grpSpPr>
          <a:xfrm>
            <a:off x="5715133" y="5530685"/>
            <a:ext cx="1330206" cy="1330206"/>
            <a:chOff x="4063699" y="2292"/>
            <a:chExt cx="1330206" cy="1330206"/>
          </a:xfrm>
          <a:solidFill>
            <a:srgbClr val="0F0CDE"/>
          </a:solidFill>
        </p:grpSpPr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CA5B46A-3699-DA45-B76E-71CFCCC3DEA6}"/>
                </a:ext>
              </a:extLst>
            </p:cNvPr>
            <p:cNvSpPr/>
            <p:nvPr/>
          </p:nvSpPr>
          <p:spPr>
            <a:xfrm>
              <a:off x="4063699" y="2292"/>
              <a:ext cx="1330206" cy="133020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6" name="Oval 4">
              <a:extLst>
                <a:ext uri="{FF2B5EF4-FFF2-40B4-BE49-F238E27FC236}">
                  <a16:creationId xmlns:a16="http://schemas.microsoft.com/office/drawing/2014/main" id="{B571DAEB-52FE-0549-BF56-4A2B6150625B}"/>
                </a:ext>
              </a:extLst>
            </p:cNvPr>
            <p:cNvSpPr txBox="1"/>
            <p:nvPr/>
          </p:nvSpPr>
          <p:spPr>
            <a:xfrm>
              <a:off x="4258503" y="197096"/>
              <a:ext cx="940598" cy="940598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/>
              <a:r>
                <a:rPr lang="en-GB" sz="1200" b="1" dirty="0">
                  <a:solidFill>
                    <a:schemeClr val="bg1"/>
                  </a:solidFill>
                </a:rPr>
                <a:t>Parish Secretary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450C38BF-3254-CE4A-B47A-D219F01C5004}"/>
              </a:ext>
            </a:extLst>
          </p:cNvPr>
          <p:cNvGrpSpPr/>
          <p:nvPr/>
        </p:nvGrpSpPr>
        <p:grpSpPr>
          <a:xfrm>
            <a:off x="5555394" y="-89003"/>
            <a:ext cx="1868883" cy="1059468"/>
            <a:chOff x="1065449" y="2601215"/>
            <a:chExt cx="1603575" cy="967310"/>
          </a:xfrm>
          <a:solidFill>
            <a:schemeClr val="bg1"/>
          </a:solidFill>
        </p:grpSpPr>
        <p:sp>
          <p:nvSpPr>
            <p:cNvPr id="81" name="Rectangle: Rounded Corners 14">
              <a:extLst>
                <a:ext uri="{FF2B5EF4-FFF2-40B4-BE49-F238E27FC236}">
                  <a16:creationId xmlns:a16="http://schemas.microsoft.com/office/drawing/2014/main" id="{C9F40AED-D611-2645-BC03-1B333DD123B3}"/>
                </a:ext>
              </a:extLst>
            </p:cNvPr>
            <p:cNvSpPr/>
            <p:nvPr/>
          </p:nvSpPr>
          <p:spPr>
            <a:xfrm>
              <a:off x="1065449" y="2601215"/>
              <a:ext cx="1603575" cy="728314"/>
            </a:xfrm>
            <a:prstGeom prst="roundRect">
              <a:avLst/>
            </a:prstGeom>
            <a:grpFill/>
            <a:ln>
              <a:solidFill>
                <a:srgbClr val="9E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CF1A666B-C0DA-DE42-A3FA-9508EFE30CEA}"/>
                </a:ext>
              </a:extLst>
            </p:cNvPr>
            <p:cNvSpPr txBox="1"/>
            <p:nvPr/>
          </p:nvSpPr>
          <p:spPr>
            <a:xfrm>
              <a:off x="1195903" y="2641209"/>
              <a:ext cx="1094183" cy="9273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rgbClr val="9E30A0"/>
                  </a:solidFill>
                </a:rPr>
                <a:t>Baptism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rgbClr val="9E30A0"/>
                  </a:solidFill>
                </a:rPr>
                <a:t>First Holy Communion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rgbClr val="9E30A0"/>
                  </a:solidFill>
                </a:rPr>
                <a:t>Confirmation</a:t>
              </a:r>
            </a:p>
            <a:p>
              <a:endParaRPr lang="en-GB" sz="1200" dirty="0">
                <a:solidFill>
                  <a:srgbClr val="9E30A0"/>
                </a:solidFill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FA774EA6-5E67-7F4D-9EAC-67A0AFD3F1BB}"/>
              </a:ext>
            </a:extLst>
          </p:cNvPr>
          <p:cNvGrpSpPr/>
          <p:nvPr/>
        </p:nvGrpSpPr>
        <p:grpSpPr>
          <a:xfrm>
            <a:off x="7916755" y="5430952"/>
            <a:ext cx="3099698" cy="1384995"/>
            <a:chOff x="7865050" y="4693756"/>
            <a:chExt cx="2888054" cy="1384995"/>
          </a:xfrm>
          <a:solidFill>
            <a:schemeClr val="bg1"/>
          </a:solidFill>
        </p:grpSpPr>
        <p:sp>
          <p:nvSpPr>
            <p:cNvPr id="84" name="Rectangle: Rounded Corners 9">
              <a:extLst>
                <a:ext uri="{FF2B5EF4-FFF2-40B4-BE49-F238E27FC236}">
                  <a16:creationId xmlns:a16="http://schemas.microsoft.com/office/drawing/2014/main" id="{E63CE4AF-F2D9-984F-97C3-96D95F0FC645}"/>
                </a:ext>
              </a:extLst>
            </p:cNvPr>
            <p:cNvSpPr/>
            <p:nvPr/>
          </p:nvSpPr>
          <p:spPr>
            <a:xfrm>
              <a:off x="7865050" y="4741623"/>
              <a:ext cx="2622516" cy="1116769"/>
            </a:xfrm>
            <a:prstGeom prst="roundRect">
              <a:avLst/>
            </a:prstGeom>
            <a:grpFill/>
            <a:ln>
              <a:solidFill>
                <a:srgbClr val="9E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200" dirty="0">
                <a:solidFill>
                  <a:srgbClr val="0070C0"/>
                </a:solidFill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B33C9BE7-AD94-A244-886A-91BCAA558B56}"/>
                </a:ext>
              </a:extLst>
            </p:cNvPr>
            <p:cNvSpPr txBox="1"/>
            <p:nvPr/>
          </p:nvSpPr>
          <p:spPr>
            <a:xfrm>
              <a:off x="7992024" y="4693756"/>
              <a:ext cx="276108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rgbClr val="9E30A0"/>
                  </a:solidFill>
                </a:rPr>
                <a:t>Asylum Seekers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rgbClr val="9E30A0"/>
                  </a:solidFill>
                </a:rPr>
                <a:t>Justice &amp; Peace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rgbClr val="9E30A0"/>
                  </a:solidFill>
                </a:rPr>
                <a:t>SVP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rgbClr val="9E30A0"/>
                  </a:solidFill>
                </a:rPr>
                <a:t>CWL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rgbClr val="9E30A0"/>
                  </a:solidFill>
                </a:rPr>
                <a:t>St Bart’s Food Pantry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>
                  <a:solidFill>
                    <a:srgbClr val="9E30A0"/>
                  </a:solidFill>
                </a:rPr>
                <a:t>Overseas Support/Aid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GB" sz="1200" dirty="0">
                <a:solidFill>
                  <a:srgbClr val="9E30A0"/>
                </a:solidFill>
              </a:endParaRPr>
            </a:p>
          </p:txBody>
        </p:sp>
      </p:grpSp>
      <p:sp>
        <p:nvSpPr>
          <p:cNvPr id="90" name="TextBox 89">
            <a:extLst>
              <a:ext uri="{FF2B5EF4-FFF2-40B4-BE49-F238E27FC236}">
                <a16:creationId xmlns:a16="http://schemas.microsoft.com/office/drawing/2014/main" id="{C57AC63A-24C3-3944-BA47-91800EBECC3D}"/>
              </a:ext>
            </a:extLst>
          </p:cNvPr>
          <p:cNvSpPr txBox="1"/>
          <p:nvPr/>
        </p:nvSpPr>
        <p:spPr>
          <a:xfrm>
            <a:off x="1440769" y="5160919"/>
            <a:ext cx="2148886" cy="1653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9E30A0"/>
                </a:solidFill>
              </a:rPr>
              <a:t>Lent/Advent Groups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9E30A0"/>
                </a:solidFill>
              </a:rPr>
              <a:t>Liturgy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9E30A0"/>
                </a:solidFill>
              </a:rPr>
              <a:t>Music and Choir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9E30A0"/>
                </a:solidFill>
              </a:rPr>
              <a:t>HCPT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9E30A0"/>
                </a:solidFill>
              </a:rPr>
              <a:t>Newman Association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9E30A0"/>
                </a:solidFill>
              </a:rPr>
              <a:t>Parish Website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9E30A0"/>
                </a:solidFill>
              </a:rPr>
              <a:t>Safeguarding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9E30A0"/>
                </a:solidFill>
              </a:rPr>
              <a:t>HCPT</a:t>
            </a:r>
            <a:endParaRPr lang="en-GB" sz="12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27C149A4-8582-A945-8441-7891C2836097}"/>
              </a:ext>
            </a:extLst>
          </p:cNvPr>
          <p:cNvSpPr txBox="1"/>
          <p:nvPr/>
        </p:nvSpPr>
        <p:spPr>
          <a:xfrm>
            <a:off x="2976952" y="5176547"/>
            <a:ext cx="19321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9E30A0"/>
                </a:solidFill>
              </a:rPr>
              <a:t>SVP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9E30A0"/>
                </a:solidFill>
              </a:rPr>
              <a:t>CWL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9E30A0"/>
                </a:solidFill>
              </a:rPr>
              <a:t>Knights of St Columba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9E30A0"/>
                </a:solidFill>
              </a:rPr>
              <a:t>Circle of Friends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9E30A0"/>
                </a:solidFill>
              </a:rPr>
              <a:t>200 Club 2023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9E30A0"/>
                </a:solidFill>
              </a:rPr>
              <a:t>Jumble Sales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9E30A0"/>
                </a:solidFill>
              </a:rPr>
              <a:t>Welcomers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solidFill>
                <a:srgbClr val="9E30A0"/>
              </a:solidFill>
            </a:endParaRPr>
          </a:p>
        </p:txBody>
      </p:sp>
      <p:sp>
        <p:nvSpPr>
          <p:cNvPr id="118" name="Doughnut 117">
            <a:extLst>
              <a:ext uri="{FF2B5EF4-FFF2-40B4-BE49-F238E27FC236}">
                <a16:creationId xmlns:a16="http://schemas.microsoft.com/office/drawing/2014/main" id="{C12BDBDD-FAF1-A74C-897E-8E164FE4A826}"/>
              </a:ext>
            </a:extLst>
          </p:cNvPr>
          <p:cNvSpPr/>
          <p:nvPr/>
        </p:nvSpPr>
        <p:spPr>
          <a:xfrm>
            <a:off x="4173214" y="1402526"/>
            <a:ext cx="4206292" cy="4052948"/>
          </a:xfrm>
          <a:prstGeom prst="donut">
            <a:avLst>
              <a:gd name="adj" fmla="val 3411"/>
            </a:avLst>
          </a:prstGeom>
          <a:solidFill>
            <a:srgbClr val="9E30A0">
              <a:alpha val="41000"/>
            </a:srgbClr>
          </a:solidFill>
          <a:ln>
            <a:solidFill>
              <a:srgbClr val="9E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9000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C365AF44-3E59-5743-BC0B-C55F95B26728}"/>
              </a:ext>
            </a:extLst>
          </p:cNvPr>
          <p:cNvGrpSpPr/>
          <p:nvPr/>
        </p:nvGrpSpPr>
        <p:grpSpPr>
          <a:xfrm>
            <a:off x="5649252" y="797157"/>
            <a:ext cx="1330206" cy="1330206"/>
            <a:chOff x="4063699" y="2292"/>
            <a:chExt cx="1330206" cy="1330206"/>
          </a:xfrm>
        </p:grpSpPr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127DD531-793C-814C-BFBA-4FC2C475D689}"/>
                </a:ext>
              </a:extLst>
            </p:cNvPr>
            <p:cNvSpPr/>
            <p:nvPr/>
          </p:nvSpPr>
          <p:spPr>
            <a:xfrm>
              <a:off x="4063699" y="2292"/>
              <a:ext cx="1330206" cy="1330206"/>
            </a:xfrm>
            <a:prstGeom prst="ellipse">
              <a:avLst/>
            </a:prstGeom>
            <a:solidFill>
              <a:srgbClr val="9E30A0"/>
            </a:solidFill>
            <a:ln>
              <a:solidFill>
                <a:srgbClr val="9E30A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7" name="Oval 4">
              <a:extLst>
                <a:ext uri="{FF2B5EF4-FFF2-40B4-BE49-F238E27FC236}">
                  <a16:creationId xmlns:a16="http://schemas.microsoft.com/office/drawing/2014/main" id="{29D0D36B-56BC-3B41-89EE-791A4E9E4FAE}"/>
                </a:ext>
              </a:extLst>
            </p:cNvPr>
            <p:cNvSpPr txBox="1"/>
            <p:nvPr/>
          </p:nvSpPr>
          <p:spPr>
            <a:xfrm>
              <a:off x="4258503" y="197096"/>
              <a:ext cx="940598" cy="9405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b="1" kern="1200" dirty="0">
                  <a:solidFill>
                    <a:schemeClr val="bg1"/>
                  </a:solidFill>
                </a:rPr>
                <a:t>Youth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41FEDF2B-AB85-EE46-841E-6DB880900A01}"/>
              </a:ext>
            </a:extLst>
          </p:cNvPr>
          <p:cNvGrpSpPr/>
          <p:nvPr/>
        </p:nvGrpSpPr>
        <p:grpSpPr>
          <a:xfrm>
            <a:off x="7547101" y="2184513"/>
            <a:ext cx="1330206" cy="1330206"/>
            <a:chOff x="5942287" y="1451997"/>
            <a:chExt cx="1330206" cy="1330206"/>
          </a:xfrm>
        </p:grpSpPr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57E27D0F-5B95-EF45-BB58-7CBC0D46BDF9}"/>
                </a:ext>
              </a:extLst>
            </p:cNvPr>
            <p:cNvSpPr/>
            <p:nvPr/>
          </p:nvSpPr>
          <p:spPr>
            <a:xfrm>
              <a:off x="5942287" y="1451997"/>
              <a:ext cx="1330206" cy="1330206"/>
            </a:xfrm>
            <a:prstGeom prst="ellipse">
              <a:avLst/>
            </a:prstGeom>
            <a:solidFill>
              <a:srgbClr val="9E30A0"/>
            </a:solidFill>
            <a:ln>
              <a:solidFill>
                <a:srgbClr val="9E30A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5" name="Oval 4">
              <a:extLst>
                <a:ext uri="{FF2B5EF4-FFF2-40B4-BE49-F238E27FC236}">
                  <a16:creationId xmlns:a16="http://schemas.microsoft.com/office/drawing/2014/main" id="{870DC0E7-59F9-9343-B863-F8118A943046}"/>
                </a:ext>
              </a:extLst>
            </p:cNvPr>
            <p:cNvSpPr txBox="1"/>
            <p:nvPr/>
          </p:nvSpPr>
          <p:spPr>
            <a:xfrm>
              <a:off x="6175191" y="1589651"/>
              <a:ext cx="940598" cy="9405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b="1" kern="1200" dirty="0"/>
                <a:t>Ecumenism</a:t>
              </a: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642BC4A1-1A82-164B-9786-7F49411BFA81}"/>
              </a:ext>
            </a:extLst>
          </p:cNvPr>
          <p:cNvGrpSpPr/>
          <p:nvPr/>
        </p:nvGrpSpPr>
        <p:grpSpPr>
          <a:xfrm>
            <a:off x="6829049" y="4441103"/>
            <a:ext cx="1330206" cy="1330206"/>
            <a:chOff x="5362577" y="3705198"/>
            <a:chExt cx="1330206" cy="1330206"/>
          </a:xfrm>
        </p:grpSpPr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5A5AFCF4-DCBD-294D-AD53-67C5EE4395AD}"/>
                </a:ext>
              </a:extLst>
            </p:cNvPr>
            <p:cNvSpPr/>
            <p:nvPr/>
          </p:nvSpPr>
          <p:spPr>
            <a:xfrm>
              <a:off x="5362577" y="3705198"/>
              <a:ext cx="1330206" cy="1330206"/>
            </a:xfrm>
            <a:prstGeom prst="ellipse">
              <a:avLst/>
            </a:prstGeom>
            <a:solidFill>
              <a:srgbClr val="9E30A0"/>
            </a:solidFill>
            <a:ln>
              <a:solidFill>
                <a:srgbClr val="9E30A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3" name="Oval 4">
              <a:extLst>
                <a:ext uri="{FF2B5EF4-FFF2-40B4-BE49-F238E27FC236}">
                  <a16:creationId xmlns:a16="http://schemas.microsoft.com/office/drawing/2014/main" id="{CE4D4604-7952-584D-8F65-645EC47CC381}"/>
                </a:ext>
              </a:extLst>
            </p:cNvPr>
            <p:cNvSpPr txBox="1"/>
            <p:nvPr/>
          </p:nvSpPr>
          <p:spPr>
            <a:xfrm>
              <a:off x="5459979" y="3911851"/>
              <a:ext cx="1135402" cy="9405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b="1" kern="1200" dirty="0"/>
                <a:t>Social Justice</a:t>
              </a:r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C6E25D39-8A7F-4941-A600-3EA73149253F}"/>
              </a:ext>
            </a:extLst>
          </p:cNvPr>
          <p:cNvGrpSpPr/>
          <p:nvPr/>
        </p:nvGrpSpPr>
        <p:grpSpPr>
          <a:xfrm>
            <a:off x="4490496" y="4438326"/>
            <a:ext cx="1330206" cy="1330206"/>
            <a:chOff x="3050571" y="3952848"/>
            <a:chExt cx="1330206" cy="1330206"/>
          </a:xfrm>
        </p:grpSpPr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058DEC4C-FFBC-1E4C-B961-F04299A5D263}"/>
                </a:ext>
              </a:extLst>
            </p:cNvPr>
            <p:cNvSpPr/>
            <p:nvPr/>
          </p:nvSpPr>
          <p:spPr>
            <a:xfrm>
              <a:off x="3050571" y="3952848"/>
              <a:ext cx="1330206" cy="1330206"/>
            </a:xfrm>
            <a:prstGeom prst="ellipse">
              <a:avLst/>
            </a:prstGeom>
            <a:solidFill>
              <a:srgbClr val="9E30A0"/>
            </a:solidFill>
            <a:ln>
              <a:solidFill>
                <a:srgbClr val="9E30A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1" name="Oval 4">
              <a:extLst>
                <a:ext uri="{FF2B5EF4-FFF2-40B4-BE49-F238E27FC236}">
                  <a16:creationId xmlns:a16="http://schemas.microsoft.com/office/drawing/2014/main" id="{DF1B8771-B3C4-EF42-95E4-3016ECBA7529}"/>
                </a:ext>
              </a:extLst>
            </p:cNvPr>
            <p:cNvSpPr txBox="1"/>
            <p:nvPr/>
          </p:nvSpPr>
          <p:spPr>
            <a:xfrm>
              <a:off x="3245375" y="4118435"/>
              <a:ext cx="940598" cy="9405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b="1" kern="1200" dirty="0"/>
                <a:t>Building Community</a:t>
              </a: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01B2643A-AADD-3C43-A53A-C46F67FB2CED}"/>
              </a:ext>
            </a:extLst>
          </p:cNvPr>
          <p:cNvGrpSpPr/>
          <p:nvPr/>
        </p:nvGrpSpPr>
        <p:grpSpPr>
          <a:xfrm>
            <a:off x="3738748" y="2187510"/>
            <a:ext cx="1330206" cy="1330206"/>
            <a:chOff x="1994612" y="1661547"/>
            <a:chExt cx="1330206" cy="1330206"/>
          </a:xfrm>
        </p:grpSpPr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EB7D2A7F-0158-8746-9B63-B163FC70600A}"/>
                </a:ext>
              </a:extLst>
            </p:cNvPr>
            <p:cNvSpPr/>
            <p:nvPr/>
          </p:nvSpPr>
          <p:spPr>
            <a:xfrm>
              <a:off x="1994612" y="1661547"/>
              <a:ext cx="1330206" cy="1330206"/>
            </a:xfrm>
            <a:prstGeom prst="ellipse">
              <a:avLst/>
            </a:prstGeom>
            <a:solidFill>
              <a:srgbClr val="9E30A0"/>
            </a:solidFill>
            <a:ln>
              <a:solidFill>
                <a:srgbClr val="9E30A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9" name="Oval 4">
              <a:extLst>
                <a:ext uri="{FF2B5EF4-FFF2-40B4-BE49-F238E27FC236}">
                  <a16:creationId xmlns:a16="http://schemas.microsoft.com/office/drawing/2014/main" id="{BA53DCAD-6D27-D546-91E0-7FCC35A65C8E}"/>
                </a:ext>
              </a:extLst>
            </p:cNvPr>
            <p:cNvSpPr txBox="1"/>
            <p:nvPr/>
          </p:nvSpPr>
          <p:spPr>
            <a:xfrm>
              <a:off x="2189416" y="1838581"/>
              <a:ext cx="940598" cy="9405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200" b="1" kern="1200" dirty="0"/>
                <a:t>Spirituality</a:t>
              </a:r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380879F1-A3C8-A842-B348-4D27A070F5F6}"/>
              </a:ext>
            </a:extLst>
          </p:cNvPr>
          <p:cNvGrpSpPr/>
          <p:nvPr/>
        </p:nvGrpSpPr>
        <p:grpSpPr>
          <a:xfrm>
            <a:off x="4988096" y="2534921"/>
            <a:ext cx="2402301" cy="1450248"/>
            <a:chOff x="3472032" y="1628040"/>
            <a:chExt cx="2451431" cy="1450248"/>
          </a:xfrm>
        </p:grpSpPr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1B96F9B4-B4AE-8B47-B199-C92EF252D9F8}"/>
                </a:ext>
              </a:extLst>
            </p:cNvPr>
            <p:cNvSpPr/>
            <p:nvPr/>
          </p:nvSpPr>
          <p:spPr>
            <a:xfrm>
              <a:off x="3779625" y="1628040"/>
              <a:ext cx="1888968" cy="1450248"/>
            </a:xfrm>
            <a:prstGeom prst="ellipse">
              <a:avLst/>
            </a:prstGeom>
            <a:solidFill>
              <a:srgbClr val="FFE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7" name="Oval 4">
              <a:extLst>
                <a:ext uri="{FF2B5EF4-FFF2-40B4-BE49-F238E27FC236}">
                  <a16:creationId xmlns:a16="http://schemas.microsoft.com/office/drawing/2014/main" id="{233D4642-75EA-014F-8C5F-7EDBF2971175}"/>
                </a:ext>
              </a:extLst>
            </p:cNvPr>
            <p:cNvSpPr txBox="1"/>
            <p:nvPr/>
          </p:nvSpPr>
          <p:spPr>
            <a:xfrm>
              <a:off x="3472032" y="1788181"/>
              <a:ext cx="2451431" cy="10254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marL="0" lvl="0" indent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2700" kern="1200" dirty="0">
                <a:solidFill>
                  <a:schemeClr val="bg1"/>
                </a:solidFill>
              </a:endParaRPr>
            </a:p>
            <a:p>
              <a:pPr marL="0" lvl="0" indent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dirty="0">
                  <a:solidFill>
                    <a:schemeClr val="tx1"/>
                  </a:solidFill>
                </a:rPr>
                <a:t>EVANGELISATION</a:t>
              </a:r>
              <a:endParaRPr lang="en-GB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25" name="TextBox 124">
            <a:extLst>
              <a:ext uri="{FF2B5EF4-FFF2-40B4-BE49-F238E27FC236}">
                <a16:creationId xmlns:a16="http://schemas.microsoft.com/office/drawing/2014/main" id="{4AB37439-7A34-F84D-AFF3-8CBE51A887BA}"/>
              </a:ext>
            </a:extLst>
          </p:cNvPr>
          <p:cNvSpPr txBox="1"/>
          <p:nvPr/>
        </p:nvSpPr>
        <p:spPr>
          <a:xfrm>
            <a:off x="5625740" y="2895365"/>
            <a:ext cx="1807415" cy="840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F03E7765-E9DE-A641-8021-CF60EDEACFED}"/>
              </a:ext>
            </a:extLst>
          </p:cNvPr>
          <p:cNvCxnSpPr>
            <a:cxnSpLocks/>
          </p:cNvCxnSpPr>
          <p:nvPr/>
        </p:nvCxnSpPr>
        <p:spPr>
          <a:xfrm flipH="1" flipV="1">
            <a:off x="4742584" y="1563603"/>
            <a:ext cx="304842" cy="148308"/>
          </a:xfrm>
          <a:prstGeom prst="straightConnector1">
            <a:avLst/>
          </a:prstGeom>
          <a:ln w="38100">
            <a:solidFill>
              <a:srgbClr val="9E30A0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id="{DED92145-E059-D04E-8220-7EE5C0DE2264}"/>
              </a:ext>
            </a:extLst>
          </p:cNvPr>
          <p:cNvCxnSpPr>
            <a:cxnSpLocks/>
          </p:cNvCxnSpPr>
          <p:nvPr/>
        </p:nvCxnSpPr>
        <p:spPr>
          <a:xfrm flipH="1">
            <a:off x="3912024" y="3905855"/>
            <a:ext cx="296135" cy="85521"/>
          </a:xfrm>
          <a:prstGeom prst="straightConnector1">
            <a:avLst/>
          </a:prstGeom>
          <a:ln w="38100">
            <a:solidFill>
              <a:srgbClr val="9E30A0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Rectangle: Rounded Corners 14">
            <a:extLst>
              <a:ext uri="{FF2B5EF4-FFF2-40B4-BE49-F238E27FC236}">
                <a16:creationId xmlns:a16="http://schemas.microsoft.com/office/drawing/2014/main" id="{5D59E340-2F40-884D-882F-E82EA51E6196}"/>
              </a:ext>
            </a:extLst>
          </p:cNvPr>
          <p:cNvSpPr/>
          <p:nvPr/>
        </p:nvSpPr>
        <p:spPr>
          <a:xfrm>
            <a:off x="2248859" y="129755"/>
            <a:ext cx="1424846" cy="1165633"/>
          </a:xfrm>
          <a:prstGeom prst="roundRect">
            <a:avLst/>
          </a:prstGeom>
          <a:noFill/>
          <a:ln>
            <a:solidFill>
              <a:srgbClr val="0F0C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992166EF-EA53-A540-B045-51D01C6B594F}"/>
              </a:ext>
            </a:extLst>
          </p:cNvPr>
          <p:cNvSpPr txBox="1"/>
          <p:nvPr/>
        </p:nvSpPr>
        <p:spPr>
          <a:xfrm>
            <a:off x="2197994" y="177393"/>
            <a:ext cx="1695697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9E30A0"/>
                </a:solidFill>
              </a:rPr>
              <a:t>Collection Counters/Bankers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9E30A0"/>
                </a:solidFill>
              </a:rPr>
              <a:t>Collectors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9E30A0"/>
                </a:solidFill>
              </a:rPr>
              <a:t>Laundry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9E30A0"/>
                </a:solidFill>
              </a:rPr>
              <a:t>Maintenance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EEA67CC1-3A26-FD4A-B570-001BC63ABED8}"/>
              </a:ext>
            </a:extLst>
          </p:cNvPr>
          <p:cNvSpPr/>
          <p:nvPr/>
        </p:nvSpPr>
        <p:spPr>
          <a:xfrm>
            <a:off x="7771593" y="581251"/>
            <a:ext cx="1330206" cy="1330206"/>
          </a:xfrm>
          <a:prstGeom prst="ellipse">
            <a:avLst/>
          </a:prstGeom>
          <a:solidFill>
            <a:srgbClr val="0F0CDE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7" name="Oval 4">
            <a:extLst>
              <a:ext uri="{FF2B5EF4-FFF2-40B4-BE49-F238E27FC236}">
                <a16:creationId xmlns:a16="http://schemas.microsoft.com/office/drawing/2014/main" id="{96179278-636D-E146-9702-AE0FA8D54438}"/>
              </a:ext>
            </a:extLst>
          </p:cNvPr>
          <p:cNvSpPr txBox="1"/>
          <p:nvPr/>
        </p:nvSpPr>
        <p:spPr>
          <a:xfrm>
            <a:off x="7968371" y="764796"/>
            <a:ext cx="940598" cy="940598"/>
          </a:xfrm>
          <a:prstGeom prst="rect">
            <a:avLst/>
          </a:prstGeom>
          <a:solidFill>
            <a:srgbClr val="0F0CD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240" tIns="15240" rIns="15240" bIns="15240" numCol="1" spcCol="1270" anchor="ctr" anchorCtr="0">
            <a:no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Liturgy </a:t>
            </a:r>
          </a:p>
          <a:p>
            <a:pPr algn="ctr"/>
            <a:r>
              <a:rPr lang="en-GB" sz="1200" b="1" dirty="0">
                <a:solidFill>
                  <a:schemeClr val="bg1"/>
                </a:solidFill>
              </a:rPr>
              <a:t>Group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307E72-1AD2-4FF3-85DF-965BDA487664}"/>
              </a:ext>
            </a:extLst>
          </p:cNvPr>
          <p:cNvSpPr txBox="1"/>
          <p:nvPr/>
        </p:nvSpPr>
        <p:spPr>
          <a:xfrm>
            <a:off x="80319" y="131805"/>
            <a:ext cx="2228336" cy="172354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600" dirty="0"/>
              <a:t>OVERVIEW OF </a:t>
            </a:r>
          </a:p>
          <a:p>
            <a:r>
              <a:rPr lang="en-GB" sz="1600" dirty="0"/>
              <a:t>STRUCTURE &amp; SHOWING LINKS WITH EXISTING  PARISH GROUPS </a:t>
            </a:r>
            <a:r>
              <a:rPr lang="en-GB" dirty="0"/>
              <a:t>- </a:t>
            </a:r>
            <a:r>
              <a:rPr lang="en-GB" sz="1200" dirty="0"/>
              <a:t>DRAFT ONLY, NON EXHAUSTIVE updated 6 Nov 2023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2848C0-E3B5-4672-8AA7-F04F27FB96D9}"/>
              </a:ext>
            </a:extLst>
          </p:cNvPr>
          <p:cNvSpPr txBox="1"/>
          <p:nvPr/>
        </p:nvSpPr>
        <p:spPr>
          <a:xfrm>
            <a:off x="5795896" y="2952279"/>
            <a:ext cx="988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CBC"/>
                </a:solidFill>
              </a:rPr>
              <a:t>CH</a:t>
            </a:r>
            <a:r>
              <a:rPr lang="en-GB" dirty="0">
                <a:solidFill>
                  <a:srgbClr val="FF0000"/>
                </a:solidFill>
              </a:rPr>
              <a:t>UR</a:t>
            </a:r>
            <a:r>
              <a:rPr lang="en-GB" dirty="0">
                <a:solidFill>
                  <a:srgbClr val="000CBC"/>
                </a:solidFill>
              </a:rPr>
              <a:t>CH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7C4E3063-B70B-4CA5-9A2D-0DA687A32694}"/>
              </a:ext>
            </a:extLst>
          </p:cNvPr>
          <p:cNvSpPr/>
          <p:nvPr/>
        </p:nvSpPr>
        <p:spPr>
          <a:xfrm>
            <a:off x="8849692" y="1705393"/>
            <a:ext cx="1523854" cy="1268625"/>
          </a:xfrm>
          <a:prstGeom prst="ellipse">
            <a:avLst/>
          </a:prstGeom>
          <a:solidFill>
            <a:srgbClr val="0F0CDE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GB" sz="1200" b="1" dirty="0">
              <a:solidFill>
                <a:schemeClr val="bg1"/>
              </a:solidFill>
            </a:endParaRPr>
          </a:p>
          <a:p>
            <a:r>
              <a:rPr lang="en-GB" sz="1000" b="1" dirty="0">
                <a:solidFill>
                  <a:schemeClr val="bg1"/>
                </a:solidFill>
              </a:rPr>
              <a:t>Communications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76598B-4C0B-485C-BD39-921CA3CCE70F}"/>
              </a:ext>
            </a:extLst>
          </p:cNvPr>
          <p:cNvSpPr txBox="1"/>
          <p:nvPr/>
        </p:nvSpPr>
        <p:spPr>
          <a:xfrm>
            <a:off x="10214404" y="1402526"/>
            <a:ext cx="1527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9E30A0"/>
                </a:solidFill>
              </a:rPr>
              <a:t>Newsletter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9E30A0"/>
                </a:solidFill>
              </a:rPr>
              <a:t>Website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9E30A0"/>
                </a:solidFill>
              </a:rPr>
              <a:t>Social media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D8B2464-1A30-49D0-ADCA-82F34FD4494A}"/>
              </a:ext>
            </a:extLst>
          </p:cNvPr>
          <p:cNvSpPr/>
          <p:nvPr/>
        </p:nvSpPr>
        <p:spPr>
          <a:xfrm>
            <a:off x="10134320" y="1397726"/>
            <a:ext cx="1523854" cy="7808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B808A6-5E01-4557-B41D-ADA6397A57AC}"/>
              </a:ext>
            </a:extLst>
          </p:cNvPr>
          <p:cNvSpPr txBox="1"/>
          <p:nvPr/>
        </p:nvSpPr>
        <p:spPr>
          <a:xfrm>
            <a:off x="10252544" y="1416634"/>
            <a:ext cx="15278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9E30A0"/>
                </a:solidFill>
              </a:rPr>
              <a:t>Newsletter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9E30A0"/>
                </a:solidFill>
              </a:rPr>
              <a:t>Website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9E30A0"/>
                </a:solidFill>
              </a:rPr>
              <a:t>St Barts Together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9E30A0"/>
                </a:solidFill>
              </a:rPr>
              <a:t>Social Media</a:t>
            </a:r>
          </a:p>
          <a:p>
            <a:endParaRPr lang="en-GB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92EF663-A765-1C43-C4E6-F08A229946B9}"/>
              </a:ext>
            </a:extLst>
          </p:cNvPr>
          <p:cNvSpPr/>
          <p:nvPr/>
        </p:nvSpPr>
        <p:spPr>
          <a:xfrm>
            <a:off x="8945126" y="42053"/>
            <a:ext cx="2301761" cy="123871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9E30A0"/>
                </a:solidFill>
              </a:rPr>
              <a:t>Readers &amp; Servers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9E30A0"/>
                </a:solidFill>
              </a:rPr>
              <a:t>Music and Choir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9E30A0"/>
                </a:solidFill>
              </a:rPr>
              <a:t>First Holy Communion &amp;, Confirmation </a:t>
            </a:r>
            <a:r>
              <a:rPr lang="en-GB" sz="1200" dirty="0" err="1">
                <a:solidFill>
                  <a:srgbClr val="9E30A0"/>
                </a:solidFill>
              </a:rPr>
              <a:t>Childrens’Lliturgy</a:t>
            </a:r>
            <a:r>
              <a:rPr lang="en-GB" sz="1200" dirty="0">
                <a:solidFill>
                  <a:srgbClr val="9E30A0"/>
                </a:solidFill>
              </a:rPr>
              <a:t> &amp; St Adrian’s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9E30A0"/>
                </a:solidFill>
              </a:rPr>
              <a:t>Flowers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F3FC908-DCD1-1E9D-A616-50948E77C677}"/>
              </a:ext>
            </a:extLst>
          </p:cNvPr>
          <p:cNvSpPr/>
          <p:nvPr/>
        </p:nvSpPr>
        <p:spPr>
          <a:xfrm flipV="1">
            <a:off x="9752679" y="4408463"/>
            <a:ext cx="1863091" cy="270451"/>
          </a:xfrm>
          <a:prstGeom prst="roundRect">
            <a:avLst>
              <a:gd name="adj" fmla="val 268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Wevwwes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BE4357D-D0BF-108A-DCF5-B0CB20197D2E}"/>
              </a:ext>
            </a:extLst>
          </p:cNvPr>
          <p:cNvSpPr txBox="1"/>
          <p:nvPr/>
        </p:nvSpPr>
        <p:spPr>
          <a:xfrm>
            <a:off x="9848753" y="4325510"/>
            <a:ext cx="11781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9E30A0"/>
                </a:solidFill>
              </a:rPr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887788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170</Words>
  <Application>Microsoft Office PowerPoint</Application>
  <PresentationFormat>Widescreen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Lambert</dc:creator>
  <cp:lastModifiedBy>Christine Lambert</cp:lastModifiedBy>
  <cp:revision>2</cp:revision>
  <dcterms:created xsi:type="dcterms:W3CDTF">2021-05-23T11:03:29Z</dcterms:created>
  <dcterms:modified xsi:type="dcterms:W3CDTF">2023-11-06T11:03:04Z</dcterms:modified>
</cp:coreProperties>
</file>