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84"/>
    <p:restoredTop sz="95853"/>
  </p:normalViewPr>
  <p:slideViewPr>
    <p:cSldViewPr snapToGrid="0">
      <p:cViewPr varScale="1">
        <p:scale>
          <a:sx n="82" d="100"/>
          <a:sy n="82" d="100"/>
        </p:scale>
        <p:origin x="106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F60C8-35EC-7D58-A4D6-EC61CD513A0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C66B3A3-BE04-E2AF-82D0-732D68717B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9E0331E-2B96-4459-9A42-443923B67DEF}"/>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5" name="Footer Placeholder 4">
            <a:extLst>
              <a:ext uri="{FF2B5EF4-FFF2-40B4-BE49-F238E27FC236}">
                <a16:creationId xmlns:a16="http://schemas.microsoft.com/office/drawing/2014/main" id="{B8B80188-4143-D86A-9FA5-19DA6B1DFE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6163D54-A1D8-BE55-F399-2CBC930974AE}"/>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3745046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120AD-3091-FF35-EB18-384FCB6D970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B9F0E81-3859-EB5F-3412-B2ABE07701E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9C4C88C-F385-D4C7-7210-5777452F25FD}"/>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5" name="Footer Placeholder 4">
            <a:extLst>
              <a:ext uri="{FF2B5EF4-FFF2-40B4-BE49-F238E27FC236}">
                <a16:creationId xmlns:a16="http://schemas.microsoft.com/office/drawing/2014/main" id="{1790D7B3-BEE8-8366-6FC7-E5CB04789B3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26B6F9C-3D0C-83FA-3FCA-17D63E58AC6A}"/>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90124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7B6C83-CE08-1954-C34D-8182F0B9DD1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06B38A0-2EA9-E7C2-CCA0-1B2E46ED3C0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D0FFE1C-7D88-42BF-73AE-3097E7E42EC8}"/>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5" name="Footer Placeholder 4">
            <a:extLst>
              <a:ext uri="{FF2B5EF4-FFF2-40B4-BE49-F238E27FC236}">
                <a16:creationId xmlns:a16="http://schemas.microsoft.com/office/drawing/2014/main" id="{DBF84F80-528D-4038-DB1A-431E3D820A2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CEA417C-F0C4-1FAA-6748-5261C130AA25}"/>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186057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2FE0E-8D27-D079-DEFF-4B9C4CF3F68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8F756B2-67C8-F379-0347-1E4DBCE7906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8A05F85-596F-7CA5-41CD-3C595D53ACBF}"/>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5" name="Footer Placeholder 4">
            <a:extLst>
              <a:ext uri="{FF2B5EF4-FFF2-40B4-BE49-F238E27FC236}">
                <a16:creationId xmlns:a16="http://schemas.microsoft.com/office/drawing/2014/main" id="{8E9102FE-5DAB-7031-CF9B-9C4A0D59774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AA9800E-F3A7-2C40-1582-B8BB9010A822}"/>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4435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98CFC-B5CA-0944-C665-99DCFFAFC70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773ED87-DBE4-430C-9FE4-884A07FD94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57B8114-FC77-937A-5C97-9E128738CBED}"/>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5" name="Footer Placeholder 4">
            <a:extLst>
              <a:ext uri="{FF2B5EF4-FFF2-40B4-BE49-F238E27FC236}">
                <a16:creationId xmlns:a16="http://schemas.microsoft.com/office/drawing/2014/main" id="{534048C2-1BB0-CB3C-AFCE-7BF23AB7380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01E39A0-299B-6F10-8B2F-BF84E60CACB4}"/>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361556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5D28-AB5E-B6E6-9C16-2CF3FAB2023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4519676-F9CB-0C67-D67F-183F5B1B2A2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8CCB240-E7EB-D415-4102-4D3C86B5AC5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363B5C9-02F3-21E8-0F34-B37C7D697EE6}"/>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6" name="Footer Placeholder 5">
            <a:extLst>
              <a:ext uri="{FF2B5EF4-FFF2-40B4-BE49-F238E27FC236}">
                <a16:creationId xmlns:a16="http://schemas.microsoft.com/office/drawing/2014/main" id="{333D27AB-FAD9-52A5-5311-7D3E3C29830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472261F-9449-6A5F-E892-120B6AE7C56D}"/>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91186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FBDA1-BC94-977E-AFA3-CE39F253600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12F7995-524B-0B2F-8CE1-B30CC763D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F060BF7-E078-F161-8878-2E8147F8ACE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6C2507-A11E-3337-3E77-2026489678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54C3D12-19BD-F205-F50F-20BBDB8F5C8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5B491D4-E051-C1A6-ECAA-ACA78AB17E79}"/>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8" name="Footer Placeholder 7">
            <a:extLst>
              <a:ext uri="{FF2B5EF4-FFF2-40B4-BE49-F238E27FC236}">
                <a16:creationId xmlns:a16="http://schemas.microsoft.com/office/drawing/2014/main" id="{8F6AAB68-E680-EB29-B423-76A887E1264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3A2A03E-F9FF-4217-899C-DC7AD9F463A2}"/>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250803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BBA79-D2F1-95ED-AF83-2AF673AFB60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B34217A-AF38-DA01-8924-14E62EB7405A}"/>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4" name="Footer Placeholder 3">
            <a:extLst>
              <a:ext uri="{FF2B5EF4-FFF2-40B4-BE49-F238E27FC236}">
                <a16:creationId xmlns:a16="http://schemas.microsoft.com/office/drawing/2014/main" id="{977B1F3A-848E-39BE-1E9E-AAD2E66841F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8997739-0992-7635-36A6-72226C8A8389}"/>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396151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613795-1A60-0BC7-0C55-26295B01B292}"/>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3" name="Footer Placeholder 2">
            <a:extLst>
              <a:ext uri="{FF2B5EF4-FFF2-40B4-BE49-F238E27FC236}">
                <a16:creationId xmlns:a16="http://schemas.microsoft.com/office/drawing/2014/main" id="{B408D2CE-882E-B6FE-A56E-EDAD174C1B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4201ED6-0173-869C-7C7F-AA03F72170CF}"/>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69167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A3EC-0B1C-662F-179E-AEB75A1149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E7316FC-6100-59B6-4646-90AB6F9B1D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08B563B-A69C-67B9-D77C-ECEEA86E4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824E0DD-8897-5375-B082-C62F143B3D8C}"/>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6" name="Footer Placeholder 5">
            <a:extLst>
              <a:ext uri="{FF2B5EF4-FFF2-40B4-BE49-F238E27FC236}">
                <a16:creationId xmlns:a16="http://schemas.microsoft.com/office/drawing/2014/main" id="{5381554B-3307-E827-8780-B5B2FFDEA3C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83F0C0A-CC05-BB89-31FF-CF27DD5B8C80}"/>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278079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A200-5915-ECE4-A9C4-8983CDA4AAD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15DBBC8-9D22-2F4C-C97F-A29A51E717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43A64AB-E725-1925-CEE0-2A0D1E5E0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57E43F9-7FF0-7B20-09EA-167C03D718DA}"/>
              </a:ext>
            </a:extLst>
          </p:cNvPr>
          <p:cNvSpPr>
            <a:spLocks noGrp="1"/>
          </p:cNvSpPr>
          <p:nvPr>
            <p:ph type="dt" sz="half" idx="10"/>
          </p:nvPr>
        </p:nvSpPr>
        <p:spPr/>
        <p:txBody>
          <a:bodyPr/>
          <a:lstStyle/>
          <a:p>
            <a:fld id="{5790185B-7E94-0147-A198-07C0E3B1CEF4}" type="datetimeFigureOut">
              <a:rPr lang="en-GB" smtClean="0"/>
              <a:t>25/05/2023</a:t>
            </a:fld>
            <a:endParaRPr lang="en-GB" dirty="0"/>
          </a:p>
        </p:txBody>
      </p:sp>
      <p:sp>
        <p:nvSpPr>
          <p:cNvPr id="6" name="Footer Placeholder 5">
            <a:extLst>
              <a:ext uri="{FF2B5EF4-FFF2-40B4-BE49-F238E27FC236}">
                <a16:creationId xmlns:a16="http://schemas.microsoft.com/office/drawing/2014/main" id="{E80AA26F-0529-9D94-5FDA-D962F49B830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9FEABFF-BEDD-DC99-791A-106ED1901F0F}"/>
              </a:ext>
            </a:extLst>
          </p:cNvPr>
          <p:cNvSpPr>
            <a:spLocks noGrp="1"/>
          </p:cNvSpPr>
          <p:nvPr>
            <p:ph type="sldNum" sz="quarter" idx="12"/>
          </p:nvPr>
        </p:nvSpPr>
        <p:spPr/>
        <p:txBody>
          <a:bodyPr/>
          <a:lstStyle/>
          <a:p>
            <a:fld id="{556D7C15-4A47-5A48-BD2B-CF7B54CFDD73}" type="slidenum">
              <a:rPr lang="en-GB" smtClean="0"/>
              <a:t>‹#›</a:t>
            </a:fld>
            <a:endParaRPr lang="en-GB" dirty="0"/>
          </a:p>
        </p:txBody>
      </p:sp>
    </p:spTree>
    <p:extLst>
      <p:ext uri="{BB962C8B-B14F-4D97-AF65-F5344CB8AC3E}">
        <p14:creationId xmlns:p14="http://schemas.microsoft.com/office/powerpoint/2010/main" val="4138988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C9F4E-575A-316F-0A1F-3E34EEA0DE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1DF7881-7A8E-3E84-C841-493FEC3BCB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5295A7E-2D39-1FF2-3B44-D6E45B522E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0185B-7E94-0147-A198-07C0E3B1CEF4}" type="datetimeFigureOut">
              <a:rPr lang="en-GB" smtClean="0"/>
              <a:t>25/05/2023</a:t>
            </a:fld>
            <a:endParaRPr lang="en-GB" dirty="0"/>
          </a:p>
        </p:txBody>
      </p:sp>
      <p:sp>
        <p:nvSpPr>
          <p:cNvPr id="5" name="Footer Placeholder 4">
            <a:extLst>
              <a:ext uri="{FF2B5EF4-FFF2-40B4-BE49-F238E27FC236}">
                <a16:creationId xmlns:a16="http://schemas.microsoft.com/office/drawing/2014/main" id="{BD53A727-1616-EE57-4551-109AF162CE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60B91B6-B359-E307-7C45-8F5E8E15E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D7C15-4A47-5A48-BD2B-CF7B54CFDD73}" type="slidenum">
              <a:rPr lang="en-GB" smtClean="0"/>
              <a:t>‹#›</a:t>
            </a:fld>
            <a:endParaRPr lang="en-GB" dirty="0"/>
          </a:p>
        </p:txBody>
      </p:sp>
    </p:spTree>
    <p:extLst>
      <p:ext uri="{BB962C8B-B14F-4D97-AF65-F5344CB8AC3E}">
        <p14:creationId xmlns:p14="http://schemas.microsoft.com/office/powerpoint/2010/main" val="2346925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5D136BF-D636-4696-AE32-65B88EEB0196}"/>
              </a:ext>
            </a:extLst>
          </p:cNvPr>
          <p:cNvSpPr>
            <a:spLocks noGrp="1"/>
          </p:cNvSpPr>
          <p:nvPr>
            <p:ph type="subTitle" idx="1"/>
          </p:nvPr>
        </p:nvSpPr>
        <p:spPr>
          <a:xfrm>
            <a:off x="1524000" y="3993502"/>
            <a:ext cx="9144000" cy="1728492"/>
          </a:xfrm>
        </p:spPr>
        <p:txBody>
          <a:bodyPr>
            <a:normAutofit fontScale="92500" lnSpcReduction="10000"/>
          </a:bodyPr>
          <a:lstStyle/>
          <a:p>
            <a:r>
              <a:rPr lang="en-GB" dirty="0">
                <a:effectLst/>
                <a:latin typeface="Calibri" panose="020F0502020204030204" pitchFamily="34" charset="0"/>
                <a:ea typeface="Times New Roman" panose="02020603050405020304" pitchFamily="18" charset="0"/>
                <a:cs typeface="Apple Chancery"/>
              </a:rPr>
              <a:t>Parish Mission Statement</a:t>
            </a:r>
            <a:r>
              <a:rPr lang="en-GB"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Evangelisation</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is our Parish Mission. It means proclaiming the good news of God's love throughout the world and is the role of all parishioners as we work towards being missionary disciples, i.e., listening, following and sharing our faith. Our Parish aims to evangelise by working with the local community in five areas: building community, ecumenism, spirituality, social justice and youth.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5" name="Picture 4">
            <a:extLst>
              <a:ext uri="{FF2B5EF4-FFF2-40B4-BE49-F238E27FC236}">
                <a16:creationId xmlns:a16="http://schemas.microsoft.com/office/drawing/2014/main" id="{4698FDC5-5F02-4C97-802F-2DA5368F05CF}"/>
              </a:ext>
            </a:extLst>
          </p:cNvPr>
          <p:cNvPicPr>
            <a:picLocks noChangeAspect="1"/>
          </p:cNvPicPr>
          <p:nvPr/>
        </p:nvPicPr>
        <p:blipFill>
          <a:blip r:embed="rId2"/>
          <a:stretch>
            <a:fillRect/>
          </a:stretch>
        </p:blipFill>
        <p:spPr>
          <a:xfrm>
            <a:off x="2039111" y="100584"/>
            <a:ext cx="8305631" cy="3721608"/>
          </a:xfrm>
          <a:prstGeom prst="rect">
            <a:avLst/>
          </a:prstGeom>
        </p:spPr>
      </p:pic>
      <p:pic>
        <p:nvPicPr>
          <p:cNvPr id="4" name="Picture 3">
            <a:extLst>
              <a:ext uri="{FF2B5EF4-FFF2-40B4-BE49-F238E27FC236}">
                <a16:creationId xmlns:a16="http://schemas.microsoft.com/office/drawing/2014/main" id="{D0F39A6B-DD97-347E-2481-4252081DAA00}"/>
              </a:ext>
            </a:extLst>
          </p:cNvPr>
          <p:cNvPicPr>
            <a:picLocks noChangeAspect="1"/>
          </p:cNvPicPr>
          <p:nvPr/>
        </p:nvPicPr>
        <p:blipFill>
          <a:blip r:embed="rId3"/>
          <a:stretch>
            <a:fillRect/>
          </a:stretch>
        </p:blipFill>
        <p:spPr>
          <a:xfrm>
            <a:off x="139959" y="0"/>
            <a:ext cx="2110709" cy="2138274"/>
          </a:xfrm>
          <a:prstGeom prst="rect">
            <a:avLst/>
          </a:prstGeom>
        </p:spPr>
      </p:pic>
    </p:spTree>
    <p:extLst>
      <p:ext uri="{BB962C8B-B14F-4D97-AF65-F5344CB8AC3E}">
        <p14:creationId xmlns:p14="http://schemas.microsoft.com/office/powerpoint/2010/main" val="212571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BBF67699-79E6-FD4B-098F-9488156EAF3F}"/>
              </a:ext>
            </a:extLst>
          </p:cNvPr>
          <p:cNvSpPr/>
          <p:nvPr/>
        </p:nvSpPr>
        <p:spPr>
          <a:xfrm>
            <a:off x="2491837" y="2977344"/>
            <a:ext cx="3742707" cy="3744000"/>
          </a:xfrm>
          <a:prstGeom prst="ellipse">
            <a:avLst/>
          </a:prstGeom>
          <a:solidFill>
            <a:srgbClr val="9E30A0">
              <a:alpha val="50196"/>
            </a:srgbClr>
          </a:solidFill>
          <a:ln>
            <a:solidFill>
              <a:srgbClr val="9E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lgn="ctr"/>
            <a:r>
              <a:rPr lang="en-GB" sz="1600" b="1" dirty="0">
                <a:solidFill>
                  <a:schemeClr val="bg1"/>
                </a:solidFill>
                <a:latin typeface="Arial" panose="020B0604020202020204" pitchFamily="34" charset="0"/>
                <a:cs typeface="Arial" panose="020B0604020202020204" pitchFamily="34" charset="0"/>
              </a:rPr>
              <a:t>Care for Others  &amp; Our Earth</a:t>
            </a:r>
          </a:p>
          <a:p>
            <a:pPr algn="ctr"/>
            <a:r>
              <a:rPr lang="en-GB" sz="1300" dirty="0">
                <a:solidFill>
                  <a:schemeClr val="bg1"/>
                </a:solidFill>
                <a:latin typeface="Arial" panose="020B0604020202020204" pitchFamily="34" charset="0"/>
                <a:cs typeface="Arial" panose="020B0604020202020204" pitchFamily="34" charset="0"/>
              </a:rPr>
              <a:t>Welcoming To Parish</a:t>
            </a:r>
          </a:p>
          <a:p>
            <a:pPr algn="ctr"/>
            <a:r>
              <a:rPr lang="en-GB" sz="1300" dirty="0">
                <a:solidFill>
                  <a:schemeClr val="bg1"/>
                </a:solidFill>
                <a:latin typeface="Arial" panose="020B0604020202020204" pitchFamily="34" charset="0"/>
                <a:cs typeface="Arial" panose="020B0604020202020204" pitchFamily="34" charset="0"/>
              </a:rPr>
              <a:t>St Vincent de Paul (SVP)</a:t>
            </a:r>
          </a:p>
          <a:p>
            <a:pPr algn="ctr"/>
            <a:r>
              <a:rPr lang="en-GB" sz="1300" dirty="0">
                <a:solidFill>
                  <a:schemeClr val="bg1"/>
                </a:solidFill>
                <a:latin typeface="Arial" panose="020B0604020202020204" pitchFamily="34" charset="0"/>
                <a:cs typeface="Arial" panose="020B0604020202020204" pitchFamily="34" charset="0"/>
              </a:rPr>
              <a:t>Circle Of Friends monthly social</a:t>
            </a:r>
          </a:p>
          <a:p>
            <a:pPr algn="ctr"/>
            <a:r>
              <a:rPr lang="en-GB" sz="1300" dirty="0">
                <a:solidFill>
                  <a:schemeClr val="bg1"/>
                </a:solidFill>
                <a:latin typeface="Arial" panose="020B0604020202020204" pitchFamily="34" charset="0"/>
                <a:cs typeface="Arial" panose="020B0604020202020204" pitchFamily="34" charset="0"/>
              </a:rPr>
              <a:t>Knights Of St Columba</a:t>
            </a:r>
          </a:p>
          <a:p>
            <a:pPr algn="ctr"/>
            <a:r>
              <a:rPr lang="en-GB" sz="1300" dirty="0">
                <a:solidFill>
                  <a:schemeClr val="bg1"/>
                </a:solidFill>
                <a:latin typeface="Arial" panose="020B0604020202020204" pitchFamily="34" charset="0"/>
                <a:cs typeface="Arial" panose="020B0604020202020204" pitchFamily="34" charset="0"/>
              </a:rPr>
              <a:t>Catholic Women’s League (CWL)</a:t>
            </a:r>
          </a:p>
          <a:p>
            <a:pPr algn="ctr"/>
            <a:r>
              <a:rPr lang="en-GB" sz="1300" dirty="0">
                <a:solidFill>
                  <a:schemeClr val="bg1"/>
                </a:solidFill>
                <a:latin typeface="Arial" panose="020B0604020202020204" pitchFamily="34" charset="0"/>
                <a:cs typeface="Arial" panose="020B0604020202020204" pitchFamily="34" charset="0"/>
              </a:rPr>
              <a:t>“Adopt a Plant”</a:t>
            </a:r>
          </a:p>
          <a:p>
            <a:pPr algn="ctr"/>
            <a:endParaRPr lang="en-GB" sz="1200" dirty="0">
              <a:solidFill>
                <a:schemeClr val="bg1"/>
              </a:solidFill>
              <a:latin typeface="Arial" panose="020B0604020202020204" pitchFamily="34" charset="0"/>
              <a:cs typeface="Arial" panose="020B0604020202020204" pitchFamily="34" charset="0"/>
            </a:endParaRPr>
          </a:p>
          <a:p>
            <a:pPr algn="ctr"/>
            <a:endParaRPr lang="en-GB" sz="1400" b="1" dirty="0">
              <a:solidFill>
                <a:schemeClr val="bg1"/>
              </a:solidFill>
              <a:latin typeface="Arial" panose="020B0604020202020204" pitchFamily="34" charset="0"/>
              <a:cs typeface="Arial" panose="020B0604020202020204" pitchFamily="34" charset="0"/>
            </a:endParaRPr>
          </a:p>
        </p:txBody>
      </p:sp>
      <p:sp>
        <p:nvSpPr>
          <p:cNvPr id="4" name="Oval 3">
            <a:extLst>
              <a:ext uri="{FF2B5EF4-FFF2-40B4-BE49-F238E27FC236}">
                <a16:creationId xmlns:a16="http://schemas.microsoft.com/office/drawing/2014/main" id="{3E92BD7E-1838-E32A-181F-1D3A95012EC8}"/>
              </a:ext>
            </a:extLst>
          </p:cNvPr>
          <p:cNvSpPr/>
          <p:nvPr/>
        </p:nvSpPr>
        <p:spPr>
          <a:xfrm>
            <a:off x="4159331" y="87682"/>
            <a:ext cx="3697407" cy="3232567"/>
          </a:xfrm>
          <a:prstGeom prst="ellipse">
            <a:avLst/>
          </a:prstGeom>
          <a:solidFill>
            <a:srgbClr val="9E30A0">
              <a:alpha val="50196"/>
            </a:srgbClr>
          </a:solidFill>
          <a:ln>
            <a:solidFill>
              <a:srgbClr val="9E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bg1"/>
                </a:solidFill>
                <a:latin typeface="Arial" panose="020B0604020202020204" pitchFamily="34" charset="0"/>
                <a:cs typeface="Arial" panose="020B0604020202020204" pitchFamily="34" charset="0"/>
              </a:rPr>
              <a:t>Social Justice / Outreach</a:t>
            </a:r>
          </a:p>
          <a:p>
            <a:pPr lvl="0" algn="ctr"/>
            <a:r>
              <a:rPr lang="en-GB" sz="1300" dirty="0">
                <a:solidFill>
                  <a:schemeClr val="bg1"/>
                </a:solidFill>
                <a:latin typeface="Arial" panose="020B0604020202020204" pitchFamily="34" charset="0"/>
                <a:cs typeface="Arial" panose="020B0604020202020204" pitchFamily="34" charset="0"/>
              </a:rPr>
              <a:t>Handicapped Children Pilgrimage (HCPT)</a:t>
            </a:r>
          </a:p>
          <a:p>
            <a:pPr lvl="0" algn="ctr"/>
            <a:r>
              <a:rPr lang="en-GB" sz="1300" dirty="0">
                <a:solidFill>
                  <a:schemeClr val="bg1"/>
                </a:solidFill>
                <a:latin typeface="Arial" panose="020B0604020202020204" pitchFamily="34" charset="0"/>
                <a:cs typeface="Arial" panose="020B0604020202020204" pitchFamily="34" charset="0"/>
              </a:rPr>
              <a:t>Monday Soup and Warm Hub</a:t>
            </a:r>
          </a:p>
          <a:p>
            <a:pPr lvl="0" algn="ctr"/>
            <a:r>
              <a:rPr lang="en-GB" sz="1300" dirty="0">
                <a:solidFill>
                  <a:schemeClr val="bg1"/>
                </a:solidFill>
                <a:latin typeface="Arial" panose="020B0604020202020204" pitchFamily="34" charset="0"/>
                <a:cs typeface="Arial" panose="020B0604020202020204" pitchFamily="34" charset="0"/>
              </a:rPr>
              <a:t>Support for Asylum Seekers </a:t>
            </a:r>
          </a:p>
          <a:p>
            <a:pPr lvl="0" algn="ctr"/>
            <a:r>
              <a:rPr lang="en-GB" sz="1300" dirty="0">
                <a:solidFill>
                  <a:schemeClr val="bg1"/>
                </a:solidFill>
                <a:latin typeface="Arial" panose="020B0604020202020204" pitchFamily="34" charset="0"/>
                <a:cs typeface="Arial" panose="020B0604020202020204" pitchFamily="34" charset="0"/>
              </a:rPr>
              <a:t>St Bart's Pantry</a:t>
            </a:r>
          </a:p>
          <a:p>
            <a:pPr lvl="0" algn="ctr"/>
            <a:r>
              <a:rPr lang="en-GB" sz="1300" dirty="0">
                <a:solidFill>
                  <a:schemeClr val="bg1"/>
                </a:solidFill>
                <a:latin typeface="Arial" panose="020B0604020202020204" pitchFamily="34" charset="0"/>
                <a:cs typeface="Arial" panose="020B0604020202020204" pitchFamily="34" charset="0"/>
              </a:rPr>
              <a:t>Fairtrade Lunch</a:t>
            </a:r>
          </a:p>
          <a:p>
            <a:pPr lvl="0" algn="ctr"/>
            <a:r>
              <a:rPr lang="en-GB" sz="1300" dirty="0">
                <a:solidFill>
                  <a:schemeClr val="bg1"/>
                </a:solidFill>
                <a:latin typeface="Arial" panose="020B0604020202020204" pitchFamily="34" charset="0"/>
                <a:cs typeface="Arial" panose="020B0604020202020204" pitchFamily="34" charset="0"/>
              </a:rPr>
              <a:t>Support For Charities e.g. Mary's Meals, CAFOD , local charities</a:t>
            </a:r>
          </a:p>
          <a:p>
            <a:pPr lvl="0" algn="ctr"/>
            <a:endParaRPr lang="en-GB" sz="1300" dirty="0">
              <a:solidFill>
                <a:schemeClr val="bg1"/>
              </a:solidFill>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A61F16D6-B7FD-DFC9-C543-30A3F8CFE8B6}"/>
              </a:ext>
            </a:extLst>
          </p:cNvPr>
          <p:cNvSpPr/>
          <p:nvPr/>
        </p:nvSpPr>
        <p:spPr>
          <a:xfrm>
            <a:off x="5826825" y="2977345"/>
            <a:ext cx="3742707" cy="3740400"/>
          </a:xfrm>
          <a:prstGeom prst="ellipse">
            <a:avLst/>
          </a:prstGeom>
          <a:solidFill>
            <a:srgbClr val="9E30A0">
              <a:alpha val="50196"/>
            </a:srgbClr>
          </a:solidFill>
          <a:ln>
            <a:solidFill>
              <a:srgbClr val="9E30A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lstStyle/>
          <a:p>
            <a:pPr algn="ctr"/>
            <a:r>
              <a:rPr lang="en-GB" sz="1600" b="1" dirty="0">
                <a:solidFill>
                  <a:schemeClr val="bg1"/>
                </a:solidFill>
                <a:latin typeface="Arial" panose="020B0604020202020204" pitchFamily="34" charset="0"/>
                <a:cs typeface="Arial" panose="020B0604020202020204" pitchFamily="34" charset="0"/>
              </a:rPr>
              <a:t>Grow our Spirituality</a:t>
            </a:r>
          </a:p>
          <a:p>
            <a:pPr algn="ctr"/>
            <a:r>
              <a:rPr lang="en-GB" sz="1200" dirty="0">
                <a:solidFill>
                  <a:schemeClr val="bg1"/>
                </a:solidFill>
                <a:latin typeface="Arial" panose="020B0604020202020204" pitchFamily="34" charset="0"/>
                <a:cs typeface="Arial" panose="020B0604020202020204" pitchFamily="34" charset="0"/>
              </a:rPr>
              <a:t>Our Liturgy</a:t>
            </a:r>
          </a:p>
          <a:p>
            <a:pPr algn="ctr"/>
            <a:r>
              <a:rPr lang="en-GB" sz="1200" dirty="0">
                <a:solidFill>
                  <a:schemeClr val="bg1"/>
                </a:solidFill>
                <a:latin typeface="Arial" panose="020B0604020202020204" pitchFamily="34" charset="0"/>
                <a:cs typeface="Arial" panose="020B0604020202020204" pitchFamily="34" charset="0"/>
              </a:rPr>
              <a:t>Children  &amp; Youth involvement   </a:t>
            </a:r>
          </a:p>
          <a:p>
            <a:pPr algn="ctr"/>
            <a:r>
              <a:rPr lang="en-GB" sz="1200" dirty="0">
                <a:solidFill>
                  <a:schemeClr val="bg1"/>
                </a:solidFill>
                <a:latin typeface="Arial" panose="020B0604020202020204" pitchFamily="34" charset="0"/>
                <a:cs typeface="Arial" panose="020B0604020202020204" pitchFamily="34" charset="0"/>
              </a:rPr>
              <a:t>Prepare our parishioners to feel </a:t>
            </a:r>
          </a:p>
          <a:p>
            <a:pPr algn="ctr"/>
            <a:r>
              <a:rPr lang="en-GB" sz="1200" dirty="0">
                <a:solidFill>
                  <a:schemeClr val="bg1"/>
                </a:solidFill>
                <a:latin typeface="Arial" panose="020B0604020202020204" pitchFamily="34" charset="0"/>
                <a:cs typeface="Arial" panose="020B0604020202020204" pitchFamily="34" charset="0"/>
              </a:rPr>
              <a:t> confident sharing their faith </a:t>
            </a:r>
          </a:p>
          <a:p>
            <a:pPr algn="ctr"/>
            <a:r>
              <a:rPr lang="en-GB" sz="1200" dirty="0">
                <a:solidFill>
                  <a:schemeClr val="bg1"/>
                </a:solidFill>
                <a:latin typeface="Arial" panose="020B0604020202020204" pitchFamily="34" charset="0"/>
                <a:cs typeface="Arial" panose="020B0604020202020204" pitchFamily="34" charset="0"/>
              </a:rPr>
              <a:t>via Retreats/ Adult Education</a:t>
            </a:r>
          </a:p>
          <a:p>
            <a:pPr algn="ctr"/>
            <a:r>
              <a:rPr lang="en-GB" sz="1200" dirty="0">
                <a:solidFill>
                  <a:schemeClr val="bg1"/>
                </a:solidFill>
                <a:latin typeface="Arial" panose="020B0604020202020204" pitchFamily="34" charset="0"/>
                <a:cs typeface="Arial" panose="020B0604020202020204" pitchFamily="34" charset="0"/>
              </a:rPr>
              <a:t>Communications/Website/Facebook</a:t>
            </a:r>
          </a:p>
          <a:p>
            <a:pPr algn="ctr"/>
            <a:r>
              <a:rPr lang="en-GB" sz="1200" dirty="0">
                <a:solidFill>
                  <a:schemeClr val="bg1"/>
                </a:solidFill>
                <a:latin typeface="Arial" panose="020B0604020202020204" pitchFamily="34" charset="0"/>
                <a:cs typeface="Arial" panose="020B0604020202020204" pitchFamily="34" charset="0"/>
              </a:rPr>
              <a:t>Discussions/Newman Society</a:t>
            </a:r>
          </a:p>
          <a:p>
            <a:pPr algn="ctr"/>
            <a:r>
              <a:rPr lang="en-GB" sz="1200" dirty="0">
                <a:solidFill>
                  <a:schemeClr val="bg1"/>
                </a:solidFill>
                <a:latin typeface="Arial" panose="020B0604020202020204" pitchFamily="34" charset="0"/>
                <a:cs typeface="Arial" panose="020B0604020202020204" pitchFamily="34" charset="0"/>
              </a:rPr>
              <a:t>Ecumenical  - South St Albans  * Churches Together in St Albans</a:t>
            </a:r>
          </a:p>
          <a:p>
            <a:pPr algn="ctr"/>
            <a:r>
              <a:rPr lang="en-GB" sz="1200" dirty="0">
                <a:solidFill>
                  <a:schemeClr val="bg1"/>
                </a:solidFill>
                <a:latin typeface="Arial" panose="020B0604020202020204" pitchFamily="34" charset="0"/>
                <a:cs typeface="Arial" panose="020B0604020202020204" pitchFamily="34" charset="0"/>
              </a:rPr>
              <a:t>RCIA</a:t>
            </a:r>
          </a:p>
          <a:p>
            <a:pPr algn="ctr"/>
            <a:endParaRPr lang="en-GB" sz="1200" dirty="0">
              <a:solidFill>
                <a:schemeClr val="bg1"/>
              </a:solidFill>
              <a:latin typeface="Arial" panose="020B0604020202020204" pitchFamily="34" charset="0"/>
              <a:cs typeface="Arial" panose="020B0604020202020204" pitchFamily="34" charset="0"/>
            </a:endParaRPr>
          </a:p>
        </p:txBody>
      </p:sp>
      <p:sp>
        <p:nvSpPr>
          <p:cNvPr id="11" name="Rounded Rectangle 10">
            <a:extLst>
              <a:ext uri="{FF2B5EF4-FFF2-40B4-BE49-F238E27FC236}">
                <a16:creationId xmlns:a16="http://schemas.microsoft.com/office/drawing/2014/main" id="{70B20029-D9E6-8EF1-A495-4088E8EC5B44}"/>
              </a:ext>
            </a:extLst>
          </p:cNvPr>
          <p:cNvSpPr/>
          <p:nvPr/>
        </p:nvSpPr>
        <p:spPr>
          <a:xfrm>
            <a:off x="3926077" y="2748612"/>
            <a:ext cx="3975961" cy="1143274"/>
          </a:xfrm>
          <a:prstGeom prst="roundRect">
            <a:avLst/>
          </a:prstGeom>
          <a:gradFill flip="none" rotWithShape="1">
            <a:gsLst>
              <a:gs pos="0">
                <a:schemeClr val="bg1"/>
              </a:gs>
              <a:gs pos="90000">
                <a:srgbClr val="9E30A0"/>
              </a:gs>
              <a:gs pos="0">
                <a:srgbClr val="9E30A0"/>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lvl="0" indent="0" algn="ctr" defTabSz="57785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EVANGELISATION</a:t>
            </a:r>
          </a:p>
          <a:p>
            <a:pPr marL="0" lvl="0" indent="0" algn="ctr" defTabSz="577850">
              <a:lnSpc>
                <a:spcPct val="90000"/>
              </a:lnSpc>
              <a:spcBef>
                <a:spcPct val="0"/>
              </a:spcBef>
              <a:spcAft>
                <a:spcPct val="35000"/>
              </a:spcAft>
              <a:buNone/>
            </a:pPr>
            <a:r>
              <a:rPr lang="en-GB" sz="1800" kern="1200" dirty="0">
                <a:highlight>
                  <a:srgbClr val="9E30A0"/>
                </a:highlight>
                <a:latin typeface="Arial" panose="020B0604020202020204" pitchFamily="34" charset="0"/>
                <a:cs typeface="Arial" panose="020B0604020202020204" pitchFamily="34" charset="0"/>
              </a:rPr>
              <a:t>"Sharing The Good News“</a:t>
            </a:r>
          </a:p>
          <a:p>
            <a:pPr marL="0" lvl="0" indent="0" algn="ctr" defTabSz="577850">
              <a:lnSpc>
                <a:spcPct val="90000"/>
              </a:lnSpc>
              <a:spcBef>
                <a:spcPct val="0"/>
              </a:spcBef>
              <a:spcAft>
                <a:spcPct val="35000"/>
              </a:spcAft>
              <a:buNone/>
            </a:pPr>
            <a:r>
              <a:rPr lang="en-GB" dirty="0">
                <a:highlight>
                  <a:srgbClr val="9E30A0"/>
                </a:highlight>
                <a:latin typeface="Arial" panose="020B0604020202020204" pitchFamily="34" charset="0"/>
                <a:cs typeface="Arial" panose="020B0604020202020204" pitchFamily="34" charset="0"/>
              </a:rPr>
              <a:t>How we do this currently at St Bart’s</a:t>
            </a:r>
            <a:endParaRPr lang="en-GB" sz="1800" kern="1200" dirty="0">
              <a:highlight>
                <a:srgbClr val="9E30A0"/>
              </a:highlight>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1306ABCE-4B2A-58E0-4871-EF6208F1A3FB}"/>
              </a:ext>
            </a:extLst>
          </p:cNvPr>
          <p:cNvPicPr>
            <a:picLocks noChangeAspect="1"/>
          </p:cNvPicPr>
          <p:nvPr/>
        </p:nvPicPr>
        <p:blipFill>
          <a:blip r:embed="rId2"/>
          <a:stretch>
            <a:fillRect/>
          </a:stretch>
        </p:blipFill>
        <p:spPr>
          <a:xfrm>
            <a:off x="417251" y="190536"/>
            <a:ext cx="2399101" cy="2428649"/>
          </a:xfrm>
          <a:prstGeom prst="rect">
            <a:avLst/>
          </a:prstGeom>
        </p:spPr>
      </p:pic>
    </p:spTree>
    <p:extLst>
      <p:ext uri="{BB962C8B-B14F-4D97-AF65-F5344CB8AC3E}">
        <p14:creationId xmlns:p14="http://schemas.microsoft.com/office/powerpoint/2010/main" val="2531550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209</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Dodd</dc:creator>
  <cp:lastModifiedBy>Christine Lambert</cp:lastModifiedBy>
  <cp:revision>7</cp:revision>
  <dcterms:created xsi:type="dcterms:W3CDTF">2023-05-05T20:01:24Z</dcterms:created>
  <dcterms:modified xsi:type="dcterms:W3CDTF">2023-05-25T16:55:39Z</dcterms:modified>
</cp:coreProperties>
</file>